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74" r:id="rId25"/>
  </p:sldIdLst>
  <p:sldSz cx="9144000" cy="6858000" type="screen4x3"/>
  <p:notesSz cx="6858000" cy="9144000"/>
  <p:embeddedFontLst>
    <p:embeddedFont>
      <p:font typeface="Aparajita" panose="020206030504050203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Nirmala UI" panose="020B0502040204020203" pitchFamily="3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43" autoAdjust="0"/>
    <p:restoredTop sz="94660"/>
  </p:normalViewPr>
  <p:slideViewPr>
    <p:cSldViewPr snapToGrid="0">
      <p:cViewPr varScale="1">
        <p:scale>
          <a:sx n="83" d="100"/>
          <a:sy n="83" d="100"/>
        </p:scale>
        <p:origin x="127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F9061C-E630-408B-AC39-0164112618B9}"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80926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F9061C-E630-408B-AC39-0164112618B9}"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407098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F9061C-E630-408B-AC39-0164112618B9}"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59942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F9061C-E630-408B-AC39-0164112618B9}"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34583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F9061C-E630-408B-AC39-0164112618B9}"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79399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F9061C-E630-408B-AC39-0164112618B9}"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2794834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F9061C-E630-408B-AC39-0164112618B9}"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31114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F9061C-E630-408B-AC39-0164112618B9}"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417494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9061C-E630-408B-AC39-0164112618B9}"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239619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9061C-E630-408B-AC39-0164112618B9}"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312999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F9061C-E630-408B-AC39-0164112618B9}"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67008-9381-4F4E-9666-0F0F696598D8}" type="slidenum">
              <a:rPr lang="en-US" smtClean="0"/>
              <a:t>‹#›</a:t>
            </a:fld>
            <a:endParaRPr lang="en-US"/>
          </a:p>
        </p:txBody>
      </p:sp>
    </p:spTree>
    <p:extLst>
      <p:ext uri="{BB962C8B-B14F-4D97-AF65-F5344CB8AC3E}">
        <p14:creationId xmlns:p14="http://schemas.microsoft.com/office/powerpoint/2010/main" val="17926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F9061C-E630-408B-AC39-0164112618B9}" type="datetimeFigureOut">
              <a:rPr lang="en-US" smtClean="0"/>
              <a:t>5/5/2020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67008-9381-4F4E-9666-0F0F696598D8}" type="slidenum">
              <a:rPr lang="en-US" smtClean="0"/>
              <a:t>‹#›</a:t>
            </a:fld>
            <a:endParaRPr lang="en-US"/>
          </a:p>
        </p:txBody>
      </p:sp>
    </p:spTree>
    <p:extLst>
      <p:ext uri="{BB962C8B-B14F-4D97-AF65-F5344CB8AC3E}">
        <p14:creationId xmlns:p14="http://schemas.microsoft.com/office/powerpoint/2010/main" val="6129578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0C81FE-6520-45FC-A7BE-74C4292C1E2C}"/>
              </a:ext>
            </a:extLst>
          </p:cNvPr>
          <p:cNvSpPr/>
          <p:nvPr/>
        </p:nvSpPr>
        <p:spPr>
          <a:xfrm>
            <a:off x="-295564" y="4939496"/>
            <a:ext cx="5218546" cy="1918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91" y="0"/>
            <a:ext cx="11590987" cy="6858000"/>
          </a:xfrm>
          <a:prstGeom prst="rect">
            <a:avLst/>
          </a:prstGeom>
        </p:spPr>
      </p:pic>
      <p:sp>
        <p:nvSpPr>
          <p:cNvPr id="3" name="Subtitle 2"/>
          <p:cNvSpPr>
            <a:spLocks noGrp="1"/>
          </p:cNvSpPr>
          <p:nvPr>
            <p:ph type="subTitle" idx="1"/>
          </p:nvPr>
        </p:nvSpPr>
        <p:spPr>
          <a:xfrm>
            <a:off x="1987952" y="3697674"/>
            <a:ext cx="6858000" cy="1241822"/>
          </a:xfrm>
        </p:spPr>
        <p:txBody>
          <a:bodyPr/>
          <a:lstStyle/>
          <a:p>
            <a:pPr algn="r"/>
            <a:r>
              <a:rPr lang="hi-IN" b="1" dirty="0">
                <a:solidFill>
                  <a:schemeClr val="accent6">
                    <a:lumMod val="60000"/>
                    <a:lumOff val="40000"/>
                  </a:schemeClr>
                </a:solidFill>
              </a:rPr>
              <a:t>यतीश अग्रवाल</a:t>
            </a:r>
            <a:endParaRPr lang="en-US" dirty="0">
              <a:solidFill>
                <a:schemeClr val="accent6">
                  <a:lumMod val="60000"/>
                  <a:lumOff val="40000"/>
                </a:schemeClr>
              </a:solidFill>
            </a:endParaRPr>
          </a:p>
        </p:txBody>
      </p:sp>
      <p:sp>
        <p:nvSpPr>
          <p:cNvPr id="2" name="Title 1"/>
          <p:cNvSpPr>
            <a:spLocks noGrp="1"/>
          </p:cNvSpPr>
          <p:nvPr>
            <p:ph type="ctrTitle"/>
          </p:nvPr>
        </p:nvSpPr>
        <p:spPr>
          <a:xfrm>
            <a:off x="847845" y="1053356"/>
            <a:ext cx="7772400" cy="2375644"/>
          </a:xfrm>
        </p:spPr>
        <p:txBody>
          <a:bodyPr>
            <a:normAutofit fontScale="90000"/>
          </a:bodyPr>
          <a:lstStyle/>
          <a:p>
            <a:r>
              <a:rPr lang="hi-IN" sz="2100" b="1" dirty="0">
                <a:solidFill>
                  <a:schemeClr val="bg1"/>
                </a:solidFill>
              </a:rPr>
              <a:t>कक्षा -7</a:t>
            </a:r>
            <a:br>
              <a:rPr lang="hi-IN" sz="2100" b="1" dirty="0">
                <a:solidFill>
                  <a:schemeClr val="bg1"/>
                </a:solidFill>
              </a:rPr>
            </a:br>
            <a:br>
              <a:rPr lang="hi-IN" sz="2100" b="1" dirty="0">
                <a:solidFill>
                  <a:schemeClr val="bg1"/>
                </a:solidFill>
              </a:rPr>
            </a:br>
            <a:r>
              <a:rPr lang="hi-IN" sz="2100" b="1" dirty="0">
                <a:solidFill>
                  <a:schemeClr val="bg1"/>
                </a:solidFill>
              </a:rPr>
              <a:t>पाठ-6</a:t>
            </a:r>
            <a:br>
              <a:rPr lang="en-US" sz="2100" b="1" dirty="0">
                <a:solidFill>
                  <a:schemeClr val="bg1"/>
                </a:solidFill>
              </a:rPr>
            </a:br>
            <a:br>
              <a:rPr lang="hi-IN" sz="2100" dirty="0"/>
            </a:br>
            <a:r>
              <a:rPr lang="hi-IN" sz="4400" b="1" dirty="0">
                <a:ln w="6600">
                  <a:solidFill>
                    <a:schemeClr val="accent2"/>
                  </a:solidFill>
                  <a:prstDash val="solid"/>
                </a:ln>
                <a:solidFill>
                  <a:srgbClr val="FFFFFF"/>
                </a:solidFill>
                <a:effectLst>
                  <a:outerShdw dist="38100" dir="2700000" algn="tl" rotWithShape="0">
                    <a:schemeClr val="accent2"/>
                  </a:outerShdw>
                </a:effectLst>
              </a:rPr>
              <a:t>रक्त और हमारा शरीर</a:t>
            </a:r>
            <a:br>
              <a:rPr lang="hi-IN" sz="4400" b="1" dirty="0">
                <a:ln w="6600">
                  <a:solidFill>
                    <a:schemeClr val="accent2"/>
                  </a:solidFill>
                  <a:prstDash val="solid"/>
                </a:ln>
                <a:solidFill>
                  <a:srgbClr val="FFFFFF"/>
                </a:solidFill>
                <a:effectLst>
                  <a:outerShdw dist="38100" dir="2700000" algn="tl" rotWithShape="0">
                    <a:schemeClr val="accent2"/>
                  </a:outerShdw>
                </a:effectLst>
              </a:rPr>
            </a:br>
            <a:br>
              <a:rPr lang="hi-IN" sz="4400" b="1" dirty="0">
                <a:ln w="6600">
                  <a:solidFill>
                    <a:schemeClr val="accent2"/>
                  </a:solidFill>
                  <a:prstDash val="solid"/>
                </a:ln>
                <a:solidFill>
                  <a:srgbClr val="FFFFFF"/>
                </a:solidFill>
                <a:effectLst>
                  <a:outerShdw dist="38100" dir="2700000" algn="tl" rotWithShape="0">
                    <a:schemeClr val="accent2"/>
                  </a:outerShdw>
                </a:effectLst>
              </a:rPr>
            </a:br>
            <a:endParaRPr lang="en-US" sz="3600" dirty="0">
              <a:latin typeface="Nirmala UI" panose="020B0502040204020203" pitchFamily="34" charset="0"/>
              <a:cs typeface="Nirmala UI" panose="020B0502040204020203" pitchFamily="34" charset="0"/>
            </a:endParaRPr>
          </a:p>
        </p:txBody>
      </p:sp>
      <p:sp>
        <p:nvSpPr>
          <p:cNvPr id="7" name="Rectangle: Rounded Corners 6">
            <a:extLst>
              <a:ext uri="{FF2B5EF4-FFF2-40B4-BE49-F238E27FC236}">
                <a16:creationId xmlns:a16="http://schemas.microsoft.com/office/drawing/2014/main" id="{9439A1CC-C88F-490A-913F-1BD6F57D5857}"/>
              </a:ext>
            </a:extLst>
          </p:cNvPr>
          <p:cNvSpPr/>
          <p:nvPr/>
        </p:nvSpPr>
        <p:spPr>
          <a:xfrm>
            <a:off x="417769" y="5062857"/>
            <a:ext cx="4154231" cy="167178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hi-IN" dirty="0">
                <a:ln w="0"/>
                <a:effectLst>
                  <a:outerShdw blurRad="38100" dist="19050" dir="2700000" algn="tl" rotWithShape="0">
                    <a:schemeClr val="dk1">
                      <a:alpha val="40000"/>
                    </a:schemeClr>
                  </a:outerShdw>
                </a:effectLst>
              </a:rPr>
              <a:t>प्रस्तुति-</a:t>
            </a:r>
            <a:endParaRPr lang="en-IN" dirty="0">
              <a:ln w="0"/>
              <a:effectLst>
                <a:outerShdw blurRad="38100" dist="19050" dir="2700000" algn="tl" rotWithShape="0">
                  <a:schemeClr val="dk1">
                    <a:alpha val="40000"/>
                  </a:schemeClr>
                </a:outerShdw>
              </a:effectLst>
            </a:endParaRPr>
          </a:p>
          <a:p>
            <a:endParaRPr lang="hi-IN" dirty="0">
              <a:ln w="0"/>
              <a:effectLst>
                <a:outerShdw blurRad="38100" dist="19050" dir="2700000" algn="tl" rotWithShape="0">
                  <a:schemeClr val="dk1">
                    <a:alpha val="40000"/>
                  </a:schemeClr>
                </a:outerShdw>
              </a:effectLst>
            </a:endParaRPr>
          </a:p>
          <a:p>
            <a:r>
              <a:rPr lang="hi-IN">
                <a:ln w="0"/>
                <a:effectLst>
                  <a:outerShdw blurRad="38100" dist="19050" dir="2700000" algn="tl" rotWithShape="0">
                    <a:schemeClr val="dk1">
                      <a:alpha val="40000"/>
                    </a:schemeClr>
                  </a:outerShdw>
                </a:effectLst>
              </a:rPr>
              <a:t>डॉ. </a:t>
            </a:r>
            <a:r>
              <a:rPr lang="hi-IN" dirty="0" err="1">
                <a:ln w="0"/>
                <a:effectLst>
                  <a:outerShdw blurRad="38100" dist="19050" dir="2700000" algn="tl" rotWithShape="0">
                    <a:schemeClr val="dk1">
                      <a:alpha val="40000"/>
                    </a:schemeClr>
                  </a:outerShdw>
                </a:effectLst>
              </a:rPr>
              <a:t>संदीप</a:t>
            </a:r>
            <a:r>
              <a:rPr lang="hi-IN" dirty="0">
                <a:ln w="0"/>
                <a:effectLst>
                  <a:outerShdw blurRad="38100" dist="19050" dir="2700000" algn="tl" rotWithShape="0">
                    <a:schemeClr val="dk1">
                      <a:alpha val="40000"/>
                    </a:schemeClr>
                  </a:outerShdw>
                </a:effectLst>
              </a:rPr>
              <a:t> कौर </a:t>
            </a:r>
          </a:p>
          <a:p>
            <a:r>
              <a:rPr lang="hi-IN" dirty="0">
                <a:ln w="0"/>
                <a:effectLst>
                  <a:outerShdw blurRad="38100" dist="19050" dir="2700000" algn="tl" rotWithShape="0">
                    <a:schemeClr val="dk1">
                      <a:alpha val="40000"/>
                    </a:schemeClr>
                  </a:outerShdw>
                </a:effectLst>
              </a:rPr>
              <a:t>(प्रशिक्षित स्नातक अध्यापिका)</a:t>
            </a:r>
          </a:p>
          <a:p>
            <a:r>
              <a:rPr lang="hi-IN" dirty="0">
                <a:ln w="0"/>
                <a:effectLst>
                  <a:outerShdw blurRad="38100" dist="19050" dir="2700000" algn="tl" rotWithShape="0">
                    <a:schemeClr val="dk1">
                      <a:alpha val="40000"/>
                    </a:schemeClr>
                  </a:outerShdw>
                </a:effectLst>
              </a:rPr>
              <a:t>परमाणु ऊर्जा केन्द्रीय विद्यालय-1, मुंबई </a:t>
            </a:r>
            <a:endParaRPr lang="en-U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35224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34" y="453360"/>
            <a:ext cx="7886700" cy="2164466"/>
          </a:xfrm>
        </p:spPr>
        <p:txBody>
          <a:bodyPr>
            <a:noAutofit/>
          </a:bodyPr>
          <a:lstStyle/>
          <a:p>
            <a:r>
              <a:rPr lang="hi-IN" sz="1800" b="1" dirty="0"/>
              <a:t>"तो क्या संतुलित आहार लेने मात्र से हम एनीमिया से बच सकते हैं ? अनिल ने सवाल किया । </a:t>
            </a:r>
            <a:br>
              <a:rPr lang="hi-IN" sz="1800" dirty="0"/>
            </a:br>
            <a:r>
              <a:rPr lang="hi-IN" sz="1800" b="1" dirty="0"/>
              <a:t>दीदी बोलीं,"हाँ, यह कहना काफी हद तक सही होगा। यों तो एनीमिया बहुत से कारणों से हो सकता है,किंतु हमारे देश में इसका सबसे बड़ा कारण पौष्टिक आहार की कमी है।</a:t>
            </a:r>
            <a:endParaRPr lang="en-US" sz="1800" dirty="0"/>
          </a:p>
        </p:txBody>
      </p:sp>
      <p:pic>
        <p:nvPicPr>
          <p:cNvPr id="1026" name="Picture 2" descr="Image result for food for anem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384" y="2498185"/>
            <a:ext cx="4751601" cy="316575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50688" y="3604404"/>
            <a:ext cx="3793312" cy="2300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522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195" y="152429"/>
            <a:ext cx="4863261" cy="6740307"/>
          </a:xfrm>
          <a:prstGeom prst="rect">
            <a:avLst/>
          </a:prstGeom>
        </p:spPr>
        <p:txBody>
          <a:bodyPr wrap="square">
            <a:spAutoFit/>
          </a:bodyPr>
          <a:lstStyle/>
          <a:p>
            <a:pPr>
              <a:lnSpc>
                <a:spcPct val="150000"/>
              </a:lnSpc>
            </a:pPr>
            <a:r>
              <a:rPr lang="hi-IN" b="1" dirty="0">
                <a:solidFill>
                  <a:srgbClr val="000000"/>
                </a:solidFill>
                <a:latin typeface="Arial" panose="020B0604020202020204" pitchFamily="34" charset="0"/>
              </a:rPr>
              <a:t>इसके अलावा इस रोग का एक और बड़ा कारण है पेट में कीड़ों का हो जाना। ये कीड़े  दूषित जल और खाद्य पदार्थों द्वारा हमारे शरीर में प्रवेश करते हैं ।</a:t>
            </a:r>
            <a:endParaRPr lang="en-US" b="1" dirty="0">
              <a:solidFill>
                <a:srgbClr val="000000"/>
              </a:solidFill>
              <a:latin typeface="Arial" panose="020B0604020202020204" pitchFamily="34" charset="0"/>
            </a:endParaRPr>
          </a:p>
          <a:p>
            <a:pPr>
              <a:lnSpc>
                <a:spcPct val="150000"/>
              </a:lnSpc>
            </a:pPr>
            <a:endParaRPr lang="en-US" b="1" dirty="0">
              <a:solidFill>
                <a:srgbClr val="000000"/>
              </a:solidFill>
              <a:latin typeface="Arial" panose="020B0604020202020204" pitchFamily="34" charset="0"/>
            </a:endParaRPr>
          </a:p>
          <a:p>
            <a:pPr>
              <a:lnSpc>
                <a:spcPct val="150000"/>
              </a:lnSpc>
            </a:pPr>
            <a:r>
              <a:rPr lang="hi-IN" b="1" dirty="0">
                <a:solidFill>
                  <a:srgbClr val="000000"/>
                </a:solidFill>
                <a:latin typeface="Arial" panose="020B0604020202020204" pitchFamily="34" charset="0"/>
              </a:rPr>
              <a:t>अतः इनसे बचने के लिए यह आवश्यक है कि हम पूरी सफाई से बनाए गए खाद्य पदार्थ ही ग्रहण करें । भोजन करने से पूर्व अच्छी तरह से हाथ धो लें और साफ पानी ही पिएँ।</a:t>
            </a:r>
            <a:endParaRPr lang="en-US" b="1" dirty="0">
              <a:solidFill>
                <a:srgbClr val="000000"/>
              </a:solidFill>
              <a:latin typeface="Arial" panose="020B0604020202020204" pitchFamily="34" charset="0"/>
            </a:endParaRPr>
          </a:p>
          <a:p>
            <a:pPr>
              <a:lnSpc>
                <a:spcPct val="150000"/>
              </a:lnSpc>
            </a:pPr>
            <a:endParaRPr lang="en-US" b="1" dirty="0">
              <a:solidFill>
                <a:srgbClr val="000000"/>
              </a:solidFill>
              <a:latin typeface="Arial" panose="020B0604020202020204" pitchFamily="34" charset="0"/>
            </a:endParaRPr>
          </a:p>
          <a:p>
            <a:pPr>
              <a:lnSpc>
                <a:spcPct val="150000"/>
              </a:lnSpc>
            </a:pPr>
            <a:r>
              <a:rPr lang="hi-IN" b="1" dirty="0">
                <a:solidFill>
                  <a:srgbClr val="000000"/>
                </a:solidFill>
                <a:latin typeface="Arial" panose="020B0604020202020204" pitchFamily="34" charset="0"/>
              </a:rPr>
              <a:t>और हाँ, अनिल एक किस्म के कीड़े भी हैं, जिनके अंडे जमीन की ऊपरी सतह में पाए जाते हैं। इन अंडों से उत्पन्न हुए लार्वे त्वचा के रास्ते शरीर में प्रवेश कर आँतों  में अपना घर बना लेते हैं। इससे बचने का सहज उपाय है कि शौच के लिए हम शौचालय का ही प्रयोग करें और इधर-उधर नंगे पैर न घूमें।"</a:t>
            </a:r>
            <a:endParaRPr lang="en-US" dirty="0"/>
          </a:p>
        </p:txBody>
      </p:sp>
      <p:pic>
        <p:nvPicPr>
          <p:cNvPr id="8" name="Picture 2" descr="Image result for anemia rea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456" y="1197639"/>
            <a:ext cx="4095544" cy="406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164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44" y="441955"/>
            <a:ext cx="7886700" cy="2164466"/>
          </a:xfrm>
        </p:spPr>
        <p:txBody>
          <a:bodyPr>
            <a:noAutofit/>
          </a:bodyPr>
          <a:lstStyle/>
          <a:p>
            <a:pPr>
              <a:lnSpc>
                <a:spcPct val="150000"/>
              </a:lnSpc>
            </a:pPr>
            <a:r>
              <a:rPr lang="hi-IN" sz="1800" b="1" dirty="0"/>
              <a:t>"दीदी,  यह तो बहुत ही महत्वपूर्ण बात बताई आपने", अनिल बोला। वह पलभर सोच में डूबा रहा। फिर बोला, "आपने बताया था  कि रक्त में सफ़ेद कण और बिम्बाणु (प्लेटलैट कण) भी होते हैं,शरीर में उनका क्या काम है?" </a:t>
            </a:r>
            <a:br>
              <a:rPr lang="hi-IN" sz="1800" dirty="0"/>
            </a:br>
            <a:r>
              <a:rPr lang="hi-IN" sz="1800" b="1" dirty="0"/>
              <a:t>दीदी बोलीं, "सफ़ेद कण वास्तव में हमारे शरीर के वीर सिपाही हैं। जब रोगाणु शरीर पर धावा बोलने की कोशिश करते हैं तो सफ़ेद कण उनसे डटकर मुकाबला करते हैं और जहाँ तक संभव हो पाता है रोगाणुओं को भीतर  घर नहीं करने देते। बस संक्षेप में यों मान लो कि वे बहुत से रोगों से हमारी रक्षा करते हैं।"</a:t>
            </a:r>
            <a:endParaRPr lang="en-US" sz="1800" dirty="0"/>
          </a:p>
        </p:txBody>
      </p:sp>
      <p:pic>
        <p:nvPicPr>
          <p:cNvPr id="1028" name="Picture 4" descr="Image result for white blood cells fighting bacte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0054" y="5021635"/>
            <a:ext cx="4323280" cy="1836365"/>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87479" y="3060224"/>
            <a:ext cx="3547081" cy="1998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41" t="16183" r="40012" b="997"/>
          <a:stretch/>
        </p:blipFill>
        <p:spPr bwMode="auto">
          <a:xfrm>
            <a:off x="4964211" y="3061009"/>
            <a:ext cx="2523709" cy="1988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685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 y="0"/>
            <a:ext cx="8138160" cy="1702967"/>
          </a:xfrm>
          <a:prstGeom prst="rect">
            <a:avLst/>
          </a:prstGeom>
        </p:spPr>
        <p:txBody>
          <a:bodyPr wrap="square">
            <a:spAutoFit/>
          </a:bodyPr>
          <a:lstStyle/>
          <a:p>
            <a:pPr>
              <a:lnSpc>
                <a:spcPct val="150000"/>
              </a:lnSpc>
            </a:pPr>
            <a:r>
              <a:rPr lang="hi-IN" b="1" dirty="0">
                <a:solidFill>
                  <a:srgbClr val="000000"/>
                </a:solidFill>
                <a:latin typeface="Arial" panose="020B0604020202020204" pitchFamily="34" charset="0"/>
              </a:rPr>
              <a:t>" और बिम्बाणुओं का काम है चोट लगने पर रक्त जमाव क्रिया में मदद करना। रक्त के तरल भाग प्लाज्मा में एक विशेष किस्म की प्रोटीन होती है जो रक्त वाहिका की कटी फटी दीवार में मकड़ी के जाले के समान एक जल बुन देती है। बिम्बाणु इस जाले से चिपक जाते हैं,जिससे रक्त बाहर निकलना बंद हो जाता है।"</a:t>
            </a:r>
            <a:endParaRPr lang="hi-IN" dirty="0"/>
          </a:p>
        </p:txBody>
      </p:sp>
      <p:pic>
        <p:nvPicPr>
          <p:cNvPr id="2050" name="Picture 2" descr="Image result for à¤¬à¤¿à¤à¤¬à¤¾à¤£à¥"/>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253" y="1757175"/>
            <a:ext cx="2805747" cy="2104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result for à¤¬à¤¿à¤à¤¬à¤¾à¤£à¥"/>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1500" y="1808372"/>
            <a:ext cx="2737486" cy="2053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srcRect b="12366"/>
          <a:stretch/>
        </p:blipFill>
        <p:spPr>
          <a:xfrm>
            <a:off x="4381500" y="4100730"/>
            <a:ext cx="3726180" cy="2675111"/>
          </a:xfrm>
          <a:prstGeom prst="rect">
            <a:avLst/>
          </a:prstGeom>
          <a:ln>
            <a:noFill/>
          </a:ln>
          <a:effectLst>
            <a:outerShdw blurRad="190500" algn="tl" rotWithShape="0">
              <a:srgbClr val="000000">
                <a:alpha val="70000"/>
              </a:srgbClr>
            </a:outerShdw>
          </a:effectLst>
        </p:spPr>
      </p:pic>
      <p:pic>
        <p:nvPicPr>
          <p:cNvPr id="205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33" y="4164421"/>
            <a:ext cx="3411767" cy="25614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61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 y="320040"/>
            <a:ext cx="8138160" cy="2949462"/>
          </a:xfrm>
          <a:prstGeom prst="rect">
            <a:avLst/>
          </a:prstGeom>
        </p:spPr>
        <p:txBody>
          <a:bodyPr wrap="square">
            <a:spAutoFit/>
          </a:bodyPr>
          <a:lstStyle/>
          <a:p>
            <a:pPr>
              <a:lnSpc>
                <a:spcPct val="150000"/>
              </a:lnSpc>
            </a:pPr>
            <a:r>
              <a:rPr lang="hi-IN" b="1" dirty="0"/>
              <a:t>अनिल बोला, "दीदी, लेकिन घाव गहरा हो तब तो खून बहता ही चला जाता है।"</a:t>
            </a:r>
            <a:endParaRPr lang="hi-IN" dirty="0"/>
          </a:p>
          <a:p>
            <a:pPr>
              <a:lnSpc>
                <a:spcPct val="150000"/>
              </a:lnSpc>
            </a:pPr>
            <a:r>
              <a:rPr lang="hi-IN" b="1" dirty="0"/>
              <a:t>"हाँ,ऐसे समय में उस व्यक्ति को जल्दी से के पास ले जाना चाहिए। जरूरत समझने पर स्थिति से निपटने के लिए कुछ टाँके भी लगाने पड़ सकते हैं, किंतु डॉक्टर के पास पहुँचने तक के समय में चोट के स्थान पर कसकर एक साफ कपड़ा देना चाहिए। दबाव पड़ने से रक्त का बहना कम हो जाता है, जो उस व्यक्ति के लिए काफी लाभप्रद सिद्ध हो सकता है। किंतु अगर बहुत अधिक रक्त बह जाए तो उसे रक्त चढ़ाने की जरूरत भी पड़ सकती है", दीदी ने समझाते हुए कहा।</a:t>
            </a:r>
            <a:endParaRPr lang="hi-IN" dirty="0"/>
          </a:p>
        </p:txBody>
      </p:sp>
      <p:pic>
        <p:nvPicPr>
          <p:cNvPr id="3074" name="Picture 2" descr="Image result for blood transf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232" y="3361883"/>
            <a:ext cx="5906808" cy="3321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7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 y="320040"/>
            <a:ext cx="8138160" cy="1702967"/>
          </a:xfrm>
          <a:prstGeom prst="rect">
            <a:avLst/>
          </a:prstGeom>
        </p:spPr>
        <p:txBody>
          <a:bodyPr wrap="square">
            <a:spAutoFit/>
          </a:bodyPr>
          <a:lstStyle/>
          <a:p>
            <a:pPr>
              <a:lnSpc>
                <a:spcPct val="150000"/>
              </a:lnSpc>
            </a:pPr>
            <a:r>
              <a:rPr lang="hi-IN" b="1" dirty="0"/>
              <a:t>अनिल ने कहा,"क्या ऐसे समय में किसी भी व्यक्ति का खून काम आ सकता है?" </a:t>
            </a:r>
            <a:endParaRPr lang="hi-IN" dirty="0"/>
          </a:p>
          <a:p>
            <a:pPr>
              <a:lnSpc>
                <a:spcPct val="150000"/>
              </a:lnSpc>
            </a:pPr>
            <a:r>
              <a:rPr lang="hi-IN" b="1" dirty="0"/>
              <a:t>दीदी बोलीं," अनिल, हर किसी का रक्त एक सा नहीं होता कुछ विशेष गुणों के आधार पर रक्त को चार मुख्य वर्गों में बाँट दिया गया है। जरूरतमंद व्यक्ति के रक्त-समूह की जाँच करने के बाद उसे उसी रक्त समूह का रक्त  चढ़ाया जाता है।"</a:t>
            </a:r>
            <a:endParaRPr lang="hi-IN" dirty="0"/>
          </a:p>
        </p:txBody>
      </p:sp>
      <p:pic>
        <p:nvPicPr>
          <p:cNvPr id="4098" name="Picture 2" descr="Image result for blood gro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403" y="2165248"/>
            <a:ext cx="5075873" cy="3385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236285" y="5266753"/>
            <a:ext cx="2117336" cy="12845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35595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440" y="320040"/>
            <a:ext cx="8534400" cy="2533963"/>
          </a:xfrm>
          <a:prstGeom prst="rect">
            <a:avLst/>
          </a:prstGeom>
        </p:spPr>
        <p:txBody>
          <a:bodyPr wrap="square">
            <a:spAutoFit/>
          </a:bodyPr>
          <a:lstStyle/>
          <a:p>
            <a:pPr>
              <a:lnSpc>
                <a:spcPct val="150000"/>
              </a:lnSpc>
            </a:pPr>
            <a:r>
              <a:rPr lang="hi-IN" b="1" dirty="0"/>
              <a:t>"लेकिन जरूरत के समय यदि रक्त उस रक्त समूह का कोई व्यक्ति मिले ही नहीं तब ?"अनिल ने पूछा।</a:t>
            </a:r>
            <a:endParaRPr lang="hi-IN" dirty="0"/>
          </a:p>
          <a:p>
            <a:pPr>
              <a:lnSpc>
                <a:spcPct val="150000"/>
              </a:lnSpc>
            </a:pPr>
            <a:r>
              <a:rPr lang="hi-IN" b="1" dirty="0"/>
              <a:t>"ऐसी आपात स्थिति के लिए  ही ब्लड-बैंक बनाए गए हैं। प्रायः हर बड़े अस्पताल में इस तरह के बैंक होते हैं, जहाँ सभी प्रकार के रक्त समूहों का रक्त तैयार रखा जाता है। किंतु इन ब्लड बैंकों में रक्त का भंडार सुरक्षित रहे, इसके लिए आवश्यक है कि हम समय-समय पर रक्तदान करते रहें" , दीदी ने कहा । </a:t>
            </a:r>
            <a:endParaRPr lang="hi-IN" dirty="0"/>
          </a:p>
        </p:txBody>
      </p:sp>
      <p:pic>
        <p:nvPicPr>
          <p:cNvPr id="512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854003"/>
            <a:ext cx="5194300" cy="37102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blood grou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20" y="5101489"/>
            <a:ext cx="2252667" cy="1502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2480208"/>
            <a:ext cx="27813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3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640" y="96520"/>
            <a:ext cx="7099300" cy="1200329"/>
          </a:xfrm>
          <a:prstGeom prst="rect">
            <a:avLst/>
          </a:prstGeom>
        </p:spPr>
        <p:txBody>
          <a:bodyPr wrap="square">
            <a:spAutoFit/>
          </a:bodyPr>
          <a:lstStyle/>
          <a:p>
            <a:pPr algn="just">
              <a:lnSpc>
                <a:spcPct val="150000"/>
              </a:lnSpc>
            </a:pPr>
            <a:r>
              <a:rPr lang="hi-IN" sz="1600" b="1" dirty="0"/>
              <a:t>"क्या मैं भी रक्तदान कर सकता हूँ? अनिल ने पूछा।</a:t>
            </a:r>
            <a:endParaRPr lang="hi-IN" sz="1600" dirty="0"/>
          </a:p>
          <a:p>
            <a:pPr algn="just">
              <a:lnSpc>
                <a:spcPct val="150000"/>
              </a:lnSpc>
            </a:pPr>
            <a:r>
              <a:rPr lang="hi-IN" sz="1600" b="1" dirty="0"/>
              <a:t>"नहीं अभी तुम छोटे हो। अठ्ठारह वर्ष से अधिक उम्र के स्वस्थ व्यक्ति ही रक्तदान कर सकते हैं। एक समय में उनसे लगभग 300 मिलीलीटर रक्त ही लिया जाता है।</a:t>
            </a:r>
            <a:endParaRPr lang="hi-IN" sz="1600" dirty="0"/>
          </a:p>
        </p:txBody>
      </p:sp>
      <p:sp>
        <p:nvSpPr>
          <p:cNvPr id="4" name="Rectangle 3"/>
          <p:cNvSpPr/>
          <p:nvPr/>
        </p:nvSpPr>
        <p:spPr>
          <a:xfrm>
            <a:off x="294640" y="1345197"/>
            <a:ext cx="2801620" cy="4484497"/>
          </a:xfrm>
          <a:prstGeom prst="rect">
            <a:avLst/>
          </a:prstGeom>
        </p:spPr>
        <p:txBody>
          <a:bodyPr wrap="square">
            <a:spAutoFit/>
          </a:bodyPr>
          <a:lstStyle/>
          <a:p>
            <a:pPr>
              <a:lnSpc>
                <a:spcPct val="150000"/>
              </a:lnSpc>
            </a:pPr>
            <a:r>
              <a:rPr lang="hi-IN" sz="1600" b="1" dirty="0">
                <a:solidFill>
                  <a:srgbClr val="000000"/>
                </a:solidFill>
                <a:latin typeface="Arial" panose="020B0604020202020204" pitchFamily="34" charset="0"/>
              </a:rPr>
              <a:t>प्रायःयह समझा जाता है कि रक्तदान करने से कमज़ोरी हो जाएगी,किंतु यह विचार बिल्कुल निराधार है। हमारा शरीर इतना रक्त तो  कुछ ही दिनों में बना लेता है। वैसे भी शरीर में लगभग पाँच लीटर खून होता है। इसमें से यदि कुछ रक्त किसी जरूरतमंद व्यक्ति के लिए जीवन-दान बन जाए तो इससे बड़ी बात क्या होगी !" दीदी समझाते हुए बोलीं।</a:t>
            </a:r>
            <a:endParaRPr lang="en-US" sz="1600" dirty="0"/>
          </a:p>
        </p:txBody>
      </p:sp>
      <p:pic>
        <p:nvPicPr>
          <p:cNvPr id="614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651" y="1894541"/>
            <a:ext cx="5181509" cy="38861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Image result for blood b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663440">
            <a:off x="4117019" y="1511249"/>
            <a:ext cx="1813403" cy="1177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4640" y="5994684"/>
            <a:ext cx="8625840" cy="646331"/>
          </a:xfrm>
          <a:prstGeom prst="rect">
            <a:avLst/>
          </a:prstGeom>
          <a:noFill/>
        </p:spPr>
        <p:txBody>
          <a:bodyPr wrap="square" rtlCol="0">
            <a:spAutoFit/>
          </a:bodyPr>
          <a:lstStyle/>
          <a:p>
            <a:r>
              <a:rPr lang="hi-IN" b="1" dirty="0"/>
              <a:t>"फिर तो बड़ा होने पर मैं नियमित रूप से रक्तदान किया करूँगा",  अनिल ने कहा।</a:t>
            </a:r>
            <a:endParaRPr lang="hi-IN" dirty="0"/>
          </a:p>
          <a:p>
            <a:r>
              <a:rPr lang="hi-IN" b="1" dirty="0"/>
              <a:t>" शाबाश, अनिल!" डॉक्टर दीदी ने अनिल की पीठ ठोकते हुए कहा। </a:t>
            </a:r>
            <a:endParaRPr lang="en-US" dirty="0"/>
          </a:p>
        </p:txBody>
      </p:sp>
      <p:pic>
        <p:nvPicPr>
          <p:cNvPr id="51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910" y="128451"/>
            <a:ext cx="1766090" cy="176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36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29D9D-F394-4B3E-AF4F-26BB0FD41E2D}"/>
              </a:ext>
            </a:extLst>
          </p:cNvPr>
          <p:cNvSpPr/>
          <p:nvPr/>
        </p:nvSpPr>
        <p:spPr>
          <a:xfrm>
            <a:off x="585927" y="42612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प्रश्न- अभ्यास</a:t>
            </a:r>
            <a:endParaRPr lang="en-IN" dirty="0"/>
          </a:p>
        </p:txBody>
      </p:sp>
      <p:sp>
        <p:nvSpPr>
          <p:cNvPr id="5" name="Rectangle 4">
            <a:extLst>
              <a:ext uri="{FF2B5EF4-FFF2-40B4-BE49-F238E27FC236}">
                <a16:creationId xmlns:a16="http://schemas.microsoft.com/office/drawing/2014/main" id="{E920B6C6-51B5-42E4-A5D4-574E55F101EF}"/>
              </a:ext>
            </a:extLst>
          </p:cNvPr>
          <p:cNvSpPr/>
          <p:nvPr/>
        </p:nvSpPr>
        <p:spPr>
          <a:xfrm>
            <a:off x="585927" y="932155"/>
            <a:ext cx="8034290" cy="5578450"/>
          </a:xfrm>
          <a:prstGeom prst="rect">
            <a:avLst/>
          </a:prstGeom>
        </p:spPr>
        <p:txBody>
          <a:bodyPr wrap="square">
            <a:spAutoFit/>
          </a:bodyPr>
          <a:lstStyle/>
          <a:p>
            <a:pPr lvl="0" algn="just">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प्रश्न 1. रक्त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बहाव</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रोकने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लिए</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क्या</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करना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चाहिए?</a:t>
            </a:r>
            <a:endPar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lvl="0" algn="just">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उत्तर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रक्त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बहाव</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रोकने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लिए</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हमें</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सबसे</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पहले</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चोट</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स्थान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जहां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रक्त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साफ</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कपड़ा</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कसकर   </a:t>
            </a:r>
          </a:p>
          <a:p>
            <a:pPr lvl="0" algn="just">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     </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बाँध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देना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चाहिए।</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दबाव</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पड़ने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रक्त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बहना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कम हो जाता है। उसके बाद मरीज को तुरंत अस्पताल ले जाना </a:t>
            </a:r>
          </a:p>
          <a:p>
            <a:pPr lvl="0" algn="just">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चाहिए।</a:t>
            </a:r>
          </a:p>
          <a:p>
            <a:pPr lvl="0" algn="just">
              <a:spcAft>
                <a:spcPts val="800"/>
              </a:spcAft>
            </a:pPr>
            <a:endPar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lvl="0" algn="just">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प्रश्न 2. खून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 </a:t>
            </a:r>
            <a:r>
              <a:rPr lang="hi-IN" sz="1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भानुमती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 पिटारा क्यों कहा जाता है? </a:t>
            </a:r>
            <a:endPar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lvl="0" algn="just">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उत्तर</a:t>
            </a:r>
            <a:r>
              <a:rPr lang="en-IN" sz="1200" b="1" dirty="0">
                <a:effectLst>
                  <a:outerShdw blurRad="38100" dist="38100" dir="2700000" algn="tl">
                    <a:srgbClr val="000000">
                      <a:alpha val="43137"/>
                    </a:srgbClr>
                  </a:outerShdw>
                </a:effectLst>
                <a:latin typeface="Noto Sans Devanagari"/>
                <a:ea typeface="Times New Roman" panose="02020603050405020304" pitchFamily="18" charset="0"/>
                <a:cs typeface="Mangal" panose="02040503050203030202" pitchFamily="18" charset="0"/>
              </a:rPr>
              <a:t>- </a:t>
            </a:r>
            <a:r>
              <a:rPr lang="hi-IN" sz="1200" b="1" dirty="0" err="1">
                <a:effectLst>
                  <a:outerShdw blurRad="38100" dist="38100" dir="2700000" algn="tl">
                    <a:srgbClr val="000000">
                      <a:alpha val="43137"/>
                    </a:srgbClr>
                  </a:outerShdw>
                </a:effectLst>
                <a:latin typeface="Noto Sans Devanagari"/>
                <a:ea typeface="Times New Roman" panose="02020603050405020304" pitchFamily="18" charset="0"/>
              </a:rPr>
              <a:t>भानुमती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पिटारा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एक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मुहावरा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जिसका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अर्थ</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एक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पिटारे</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भाँति</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भाँति की </a:t>
            </a:r>
            <a:r>
              <a:rPr lang="hi-IN" sz="1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वस्तुएँ</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सूक्ष्मदर्शी में रक्त की एक बूँद </a:t>
            </a:r>
          </a:p>
          <a:p>
            <a:pPr lvl="0" algn="just">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 जाँच की जाए तो उसमें लाखों की संख्या में छोटे-छोटे कण होते हैं। यह कण लाल</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सफेद तथा रंगहीन होते हैं। ये </a:t>
            </a:r>
          </a:p>
          <a:p>
            <a:pPr lvl="0" algn="just">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विभिन्न प्रकार के कण खून में लाखों की संख्या में होने के कारण खून को </a:t>
            </a:r>
            <a:r>
              <a:rPr lang="hi-IN" sz="1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भानुमती</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 पिटारा कहा जाता है।</a:t>
            </a:r>
          </a:p>
          <a:p>
            <a:pPr lvl="0" algn="just">
              <a:spcAft>
                <a:spcPts val="800"/>
              </a:spcAft>
            </a:pPr>
            <a:endPar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lvl="0" algn="just">
              <a:lnSpc>
                <a:spcPct val="150000"/>
              </a:lnSpc>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प्रश्न 3.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एनीमिया</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बचने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लिए</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हमें</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क्या</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क्या</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खाना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चाहिए?</a:t>
            </a:r>
            <a:endPar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lvl="0" algn="just" defTabSz="360363">
              <a:spcAft>
                <a:spcPts val="800"/>
              </a:spcAft>
            </a:pP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उत्तर</a:t>
            </a:r>
            <a:r>
              <a:rPr lang="en-IN" sz="1200" b="1" dirty="0">
                <a:effectLst>
                  <a:outerShdw blurRad="38100" dist="38100" dir="2700000" algn="tl">
                    <a:srgbClr val="000000">
                      <a:alpha val="43137"/>
                    </a:srgbClr>
                  </a:outerShdw>
                </a:effectLst>
                <a:latin typeface="Noto Sans Devanagari"/>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एनीमिया</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से</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200" b="1" dirty="0">
                <a:effectLst>
                  <a:outerShdw blurRad="38100" dist="38100" dir="2700000" algn="tl">
                    <a:srgbClr val="000000">
                      <a:alpha val="43137"/>
                    </a:srgbClr>
                  </a:outerShdw>
                </a:effectLst>
                <a:latin typeface="Noto Sans Devanagari"/>
                <a:ea typeface="Times New Roman" panose="02020603050405020304" pitchFamily="18" charset="0"/>
              </a:rPr>
              <a:t>ब</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चने के लिए हमें पौष्टिक आहार लेना चाहिए। हमें अपने भोजन में उचित मात्रा में हरी सब्जियाँ</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फल</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p>
          <a:p>
            <a:pPr lvl="0" algn="just" defTabSz="360363">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दूध</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अंडे व गोश्त आदि खाना चाहिए। इससे हमारे शरीर को आवश्यक मात्रा में प्रोटीन</a:t>
            </a:r>
            <a:r>
              <a:rPr lang="en-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लौह तत्व और </a:t>
            </a:r>
            <a:r>
              <a:rPr lang="hi-IN" sz="1200" b="1"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विटामिन</a:t>
            </a: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मिलते </a:t>
            </a:r>
          </a:p>
          <a:p>
            <a:pPr lvl="0" algn="just" defTabSz="360363">
              <a:spcAft>
                <a:spcPts val="800"/>
              </a:spcAft>
            </a:pPr>
            <a:r>
              <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हैं। जिनसे हमारा शरीर	 रक्त का निर्माण करता है इस तरह एनीमिया से बचा जा सकता है। </a:t>
            </a:r>
          </a:p>
          <a:p>
            <a:pPr lvl="0" algn="just" defTabSz="360363">
              <a:spcAft>
                <a:spcPts val="800"/>
              </a:spcAft>
            </a:pPr>
            <a:endParaRPr lang="hi-IN" sz="12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lvl="0" algn="just">
              <a:lnSpc>
                <a:spcPct val="150000"/>
              </a:lnSpc>
            </a:pPr>
            <a:r>
              <a:rPr lang="hi-IN" sz="1200" b="1" dirty="0">
                <a:effectLst>
                  <a:outerShdw blurRad="38100" dist="38100" dir="2700000" algn="tl">
                    <a:srgbClr val="000000">
                      <a:alpha val="43137"/>
                    </a:srgbClr>
                  </a:outerShdw>
                </a:effectLst>
                <a:latin typeface="Noto Sans Devanagari"/>
              </a:rPr>
              <a:t>प्रश्न 4. पेट में कीड़े क्यों हो जाते हैं? इनसे कैसे बचा जा सकता है?</a:t>
            </a:r>
            <a:endParaRPr lang="en-IN" sz="1200" b="1" dirty="0">
              <a:effectLst>
                <a:outerShdw blurRad="38100" dist="38100" dir="2700000" algn="tl">
                  <a:srgbClr val="000000">
                    <a:alpha val="43137"/>
                  </a:srgbClr>
                </a:outerShdw>
              </a:effectLst>
              <a:latin typeface="Noto Sans Devanagari"/>
            </a:endParaRPr>
          </a:p>
          <a:p>
            <a:pPr algn="just">
              <a:lnSpc>
                <a:spcPct val="150000"/>
              </a:lnSpc>
            </a:pPr>
            <a:r>
              <a:rPr lang="hi-IN" sz="1200" b="1" dirty="0">
                <a:effectLst>
                  <a:outerShdw blurRad="38100" dist="38100" dir="2700000" algn="tl">
                    <a:srgbClr val="000000">
                      <a:alpha val="43137"/>
                    </a:srgbClr>
                  </a:outerShdw>
                </a:effectLst>
                <a:latin typeface="Noto Sans Devanagari"/>
              </a:rPr>
              <a:t>उत्तर</a:t>
            </a:r>
            <a:r>
              <a:rPr lang="en-IN" sz="1200" b="1" dirty="0">
                <a:effectLst>
                  <a:outerShdw blurRad="38100" dist="38100" dir="2700000" algn="tl">
                    <a:srgbClr val="000000">
                      <a:alpha val="43137"/>
                    </a:srgbClr>
                  </a:outerShdw>
                </a:effectLst>
                <a:latin typeface="Noto Sans Devanagari"/>
              </a:rPr>
              <a:t>- </a:t>
            </a:r>
            <a:r>
              <a:rPr lang="hi-IN" sz="1200" b="1" dirty="0">
                <a:effectLst>
                  <a:outerShdw blurRad="38100" dist="38100" dir="2700000" algn="tl">
                    <a:srgbClr val="000000">
                      <a:alpha val="43137"/>
                    </a:srgbClr>
                  </a:outerShdw>
                </a:effectLst>
                <a:latin typeface="Noto Sans Devanagari"/>
              </a:rPr>
              <a:t> हमारे पेट में कीड़े दूषित जल व खाद्य पदार्थों द्वारा प्रवेश करते हैं। कभी-कभी त्वचा के रास्ते से भी कीड़े हमारे </a:t>
            </a:r>
          </a:p>
          <a:p>
            <a:pPr algn="just">
              <a:lnSpc>
                <a:spcPct val="150000"/>
              </a:lnSpc>
            </a:pPr>
            <a:r>
              <a:rPr lang="hi-IN" sz="1200" b="1" dirty="0">
                <a:effectLst>
                  <a:outerShdw blurRad="38100" dist="38100" dir="2700000" algn="tl">
                    <a:srgbClr val="000000">
                      <a:alpha val="43137"/>
                    </a:srgbClr>
                  </a:outerShdw>
                </a:effectLst>
                <a:latin typeface="Noto Sans Devanagari"/>
              </a:rPr>
              <a:t>     शरीर में प्रवेश करते हैं। इनसे बचने के लिए हमें शुद्ध व साफ जल पीना चाहिए खाना खाने से पहले हाथ अच्छी तरह </a:t>
            </a:r>
          </a:p>
          <a:p>
            <a:pPr algn="just">
              <a:lnSpc>
                <a:spcPct val="150000"/>
              </a:lnSpc>
            </a:pPr>
            <a:r>
              <a:rPr lang="hi-IN" sz="1200" b="1" dirty="0">
                <a:effectLst>
                  <a:outerShdw blurRad="38100" dist="38100" dir="2700000" algn="tl">
                    <a:srgbClr val="000000">
                      <a:alpha val="43137"/>
                    </a:srgbClr>
                  </a:outerShdw>
                </a:effectLst>
                <a:latin typeface="Noto Sans Devanagari"/>
              </a:rPr>
              <a:t>     साबुन से धोना चाहिए। हमेशा शौचालय का प्रयोग करना चाहिए एवं बाहर कभी भी नंगे पैर नहीं घूमना चाहिए।</a:t>
            </a:r>
            <a:endParaRPr lang="en-IN" sz="1200" b="1" dirty="0">
              <a:effectLst>
                <a:outerShdw blurRad="38100" dist="38100" dir="2700000" algn="tl">
                  <a:srgbClr val="000000">
                    <a:alpha val="43137"/>
                  </a:srgbClr>
                </a:outerShdw>
              </a:effectLst>
              <a:latin typeface="Noto Sans Devanagari"/>
            </a:endParaRPr>
          </a:p>
        </p:txBody>
      </p:sp>
    </p:spTree>
    <p:extLst>
      <p:ext uri="{BB962C8B-B14F-4D97-AF65-F5344CB8AC3E}">
        <p14:creationId xmlns:p14="http://schemas.microsoft.com/office/powerpoint/2010/main" val="55866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29D9D-F394-4B3E-AF4F-26BB0FD41E2D}"/>
              </a:ext>
            </a:extLst>
          </p:cNvPr>
          <p:cNvSpPr/>
          <p:nvPr/>
        </p:nvSpPr>
        <p:spPr>
          <a:xfrm>
            <a:off x="585927" y="42612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प्रश्न- अभ्यास</a:t>
            </a:r>
            <a:endParaRPr lang="en-IN" dirty="0"/>
          </a:p>
        </p:txBody>
      </p:sp>
      <p:sp>
        <p:nvSpPr>
          <p:cNvPr id="5" name="Rectangle 4">
            <a:extLst>
              <a:ext uri="{FF2B5EF4-FFF2-40B4-BE49-F238E27FC236}">
                <a16:creationId xmlns:a16="http://schemas.microsoft.com/office/drawing/2014/main" id="{E920B6C6-51B5-42E4-A5D4-574E55F101EF}"/>
              </a:ext>
            </a:extLst>
          </p:cNvPr>
          <p:cNvSpPr/>
          <p:nvPr/>
        </p:nvSpPr>
        <p:spPr>
          <a:xfrm>
            <a:off x="585927" y="932155"/>
            <a:ext cx="8034290" cy="3393237"/>
          </a:xfrm>
          <a:prstGeom prst="rect">
            <a:avLst/>
          </a:prstGeom>
        </p:spPr>
        <p:txBody>
          <a:bodyPr wrap="square">
            <a:spAutoFit/>
          </a:bodyPr>
          <a:lstStyle/>
          <a:p>
            <a:pPr lvl="0">
              <a:lnSpc>
                <a:spcPct val="150000"/>
              </a:lnSpc>
            </a:pPr>
            <a:r>
              <a:rPr lang="hi-IN" sz="1200" b="1" dirty="0">
                <a:effectLst>
                  <a:outerShdw blurRad="38100" dist="38100" dir="2700000" algn="tl">
                    <a:srgbClr val="000000">
                      <a:alpha val="43137"/>
                    </a:srgbClr>
                  </a:outerShdw>
                </a:effectLst>
              </a:rPr>
              <a:t>प्रश्न 5. रक्त के कणों को वीर सिपाही क्यों कहा गया है?</a:t>
            </a:r>
            <a:endParaRPr lang="en-IN" sz="1200" b="1" dirty="0">
              <a:effectLst>
                <a:outerShdw blurRad="38100" dist="38100" dir="2700000" algn="tl">
                  <a:srgbClr val="000000">
                    <a:alpha val="43137"/>
                  </a:srgbClr>
                </a:outerShdw>
              </a:effectLst>
            </a:endParaRPr>
          </a:p>
          <a:p>
            <a:pPr>
              <a:lnSpc>
                <a:spcPct val="150000"/>
              </a:lnSpc>
            </a:pPr>
            <a:r>
              <a:rPr lang="hi-IN" sz="1200" b="1" dirty="0">
                <a:effectLst>
                  <a:outerShdw blurRad="38100" dist="38100" dir="2700000" algn="tl">
                    <a:srgbClr val="000000">
                      <a:alpha val="43137"/>
                    </a:srgbClr>
                  </a:outerShdw>
                </a:effectLst>
              </a:rPr>
              <a:t>उत्तर</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रक्त के सफ़ेद कणों को वीर सिपाही इसलिए कहा गया है क्योंकि यह हमारे शरीर की रोगों से रक्षा करते हैं। जब रोगाणु शरीर पर धावा बोलते हैं तब सफेद कारण उनसे डटकर मुकाबला करते हैं। वे उन्हें शरीर में घर नहीं बनाने देते। </a:t>
            </a:r>
          </a:p>
          <a:p>
            <a:pPr>
              <a:lnSpc>
                <a:spcPct val="150000"/>
              </a:lnSpc>
            </a:pPr>
            <a:endParaRPr lang="en-IN" sz="1200" b="1" dirty="0">
              <a:effectLst>
                <a:outerShdw blurRad="38100" dist="38100" dir="2700000" algn="tl">
                  <a:srgbClr val="000000">
                    <a:alpha val="43137"/>
                  </a:srgbClr>
                </a:outerShdw>
              </a:effectLst>
            </a:endParaRPr>
          </a:p>
          <a:p>
            <a:pPr lvl="0">
              <a:lnSpc>
                <a:spcPct val="150000"/>
              </a:lnSpc>
            </a:pPr>
            <a:r>
              <a:rPr lang="hi-IN" sz="1200" b="1" dirty="0">
                <a:effectLst>
                  <a:outerShdw blurRad="38100" dist="38100" dir="2700000" algn="tl">
                    <a:srgbClr val="000000">
                      <a:alpha val="43137"/>
                    </a:srgbClr>
                  </a:outerShdw>
                </a:effectLst>
              </a:rPr>
              <a:t>प्रश्न 6. बैंक में </a:t>
            </a:r>
            <a:r>
              <a:rPr lang="hi-IN" sz="1200" b="1" dirty="0" err="1">
                <a:effectLst>
                  <a:outerShdw blurRad="38100" dist="38100" dir="2700000" algn="tl">
                    <a:srgbClr val="000000">
                      <a:alpha val="43137"/>
                    </a:srgbClr>
                  </a:outerShdw>
                </a:effectLst>
              </a:rPr>
              <a:t>रक्तदान</a:t>
            </a:r>
            <a:r>
              <a:rPr lang="hi-IN" sz="1200" b="1" dirty="0">
                <a:effectLst>
                  <a:outerShdw blurRad="38100" dist="38100" dir="2700000" algn="tl">
                    <a:srgbClr val="000000">
                      <a:alpha val="43137"/>
                    </a:srgbClr>
                  </a:outerShdw>
                </a:effectLst>
              </a:rPr>
              <a:t> से क्या लाभ है? </a:t>
            </a:r>
            <a:endParaRPr lang="en-IN" sz="1200" b="1" dirty="0">
              <a:effectLst>
                <a:outerShdw blurRad="38100" dist="38100" dir="2700000" algn="tl">
                  <a:srgbClr val="000000">
                    <a:alpha val="43137"/>
                  </a:srgbClr>
                </a:outerShdw>
              </a:effectLst>
            </a:endParaRPr>
          </a:p>
          <a:p>
            <a:pPr>
              <a:lnSpc>
                <a:spcPct val="150000"/>
              </a:lnSpc>
            </a:pPr>
            <a:r>
              <a:rPr lang="hi-IN" sz="1200" b="1" dirty="0">
                <a:effectLst>
                  <a:outerShdw blurRad="38100" dist="38100" dir="2700000" algn="tl">
                    <a:srgbClr val="000000">
                      <a:alpha val="43137"/>
                    </a:srgbClr>
                  </a:outerShdw>
                </a:effectLst>
              </a:rPr>
              <a:t>उत्तर</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ब्लड बैंक में </a:t>
            </a:r>
            <a:r>
              <a:rPr lang="hi-IN" sz="1200" b="1" dirty="0" err="1">
                <a:effectLst>
                  <a:outerShdw blurRad="38100" dist="38100" dir="2700000" algn="tl">
                    <a:srgbClr val="000000">
                      <a:alpha val="43137"/>
                    </a:srgbClr>
                  </a:outerShdw>
                </a:effectLst>
              </a:rPr>
              <a:t>रक्तदान</a:t>
            </a:r>
            <a:r>
              <a:rPr lang="hi-IN" sz="1200" b="1" dirty="0">
                <a:effectLst>
                  <a:outerShdw blurRad="38100" dist="38100" dir="2700000" algn="tl">
                    <a:srgbClr val="000000">
                      <a:alpha val="43137"/>
                    </a:srgbClr>
                  </a:outerShdw>
                </a:effectLst>
              </a:rPr>
              <a:t> करने से जरूरतमंद मरीज को रक्त समय पर प्राप्त हो सकता है। </a:t>
            </a:r>
            <a:r>
              <a:rPr lang="hi-IN" sz="1200" b="1" dirty="0" err="1">
                <a:effectLst>
                  <a:outerShdw blurRad="38100" dist="38100" dir="2700000" algn="tl">
                    <a:srgbClr val="000000">
                      <a:alpha val="43137"/>
                    </a:srgbClr>
                  </a:outerShdw>
                </a:effectLst>
              </a:rPr>
              <a:t>आपातकालीन</a:t>
            </a:r>
            <a:r>
              <a:rPr lang="hi-IN" sz="1200" b="1" dirty="0">
                <a:effectLst>
                  <a:outerShdw blurRad="38100" dist="38100" dir="2700000" algn="tl">
                    <a:srgbClr val="000000">
                      <a:alpha val="43137"/>
                    </a:srgbClr>
                  </a:outerShdw>
                </a:effectLst>
              </a:rPr>
              <a:t> स्थिति में ब्लड बैंक से रक्त लेकर किसी भी व्यक्ति के प्राण बचाए जा सकते हैं। ब्लड बैंक में दान किए गए रक्त को सुरक्षित रूप में रखा जाता है। अतः आवश्यकतानुसार ब्लड बैंक में हर तरह के रक्त समूह का खून मिल सकता है।</a:t>
            </a:r>
            <a:endParaRPr lang="en-IN" sz="1200" b="1" dirty="0">
              <a:effectLst>
                <a:outerShdw blurRad="38100" dist="38100" dir="2700000" algn="tl">
                  <a:srgbClr val="000000">
                    <a:alpha val="43137"/>
                  </a:srgbClr>
                </a:outerShdw>
              </a:effectLst>
            </a:endParaRPr>
          </a:p>
          <a:p>
            <a:pPr lvl="0">
              <a:lnSpc>
                <a:spcPct val="150000"/>
              </a:lnSpc>
            </a:pPr>
            <a:endParaRPr lang="hi-IN" sz="1200" b="1" dirty="0">
              <a:effectLst>
                <a:outerShdw blurRad="38100" dist="38100" dir="2700000" algn="tl">
                  <a:srgbClr val="000000">
                    <a:alpha val="43137"/>
                  </a:srgbClr>
                </a:outerShdw>
              </a:effectLst>
            </a:endParaRPr>
          </a:p>
          <a:p>
            <a:pPr lvl="0">
              <a:lnSpc>
                <a:spcPct val="150000"/>
              </a:lnSpc>
            </a:pPr>
            <a:r>
              <a:rPr lang="hi-IN" sz="1200" b="1" dirty="0">
                <a:effectLst>
                  <a:outerShdw blurRad="38100" dist="38100" dir="2700000" algn="tl">
                    <a:srgbClr val="000000">
                      <a:alpha val="43137"/>
                    </a:srgbClr>
                  </a:outerShdw>
                </a:effectLst>
              </a:rPr>
              <a:t>प्रश्न 7. साँस लेने पर शुद्ध वायु से जो </a:t>
            </a:r>
            <a:r>
              <a:rPr lang="hi-IN" sz="1200" b="1" dirty="0" err="1">
                <a:effectLst>
                  <a:outerShdw blurRad="38100" dist="38100" dir="2700000" algn="tl">
                    <a:srgbClr val="000000">
                      <a:alpha val="43137"/>
                    </a:srgbClr>
                  </a:outerShdw>
                </a:effectLst>
              </a:rPr>
              <a:t>ऑक्सीजन</a:t>
            </a:r>
            <a:r>
              <a:rPr lang="hi-IN" sz="1200" b="1" dirty="0">
                <a:effectLst>
                  <a:outerShdw blurRad="38100" dist="38100" dir="2700000" algn="tl">
                    <a:srgbClr val="000000">
                      <a:alpha val="43137"/>
                    </a:srgbClr>
                  </a:outerShdw>
                </a:effectLst>
              </a:rPr>
              <a:t> प्राप्त होती है उसे शरीर के हर हिस्से में कौन पहुंचाता है</a:t>
            </a:r>
            <a:r>
              <a:rPr lang="en-IN" sz="1200" b="1" dirty="0">
                <a:effectLst>
                  <a:outerShdw blurRad="38100" dist="38100" dir="2700000" algn="tl">
                    <a:srgbClr val="000000">
                      <a:alpha val="43137"/>
                    </a:srgbClr>
                  </a:outerShdw>
                </a:effectLst>
              </a:rPr>
              <a:t>-</a:t>
            </a:r>
          </a:p>
          <a:p>
            <a:pPr>
              <a:lnSpc>
                <a:spcPct val="150000"/>
              </a:lnSpc>
            </a:pPr>
            <a:r>
              <a:rPr lang="hi-IN" sz="1200" b="1" dirty="0">
                <a:effectLst>
                  <a:outerShdw blurRad="38100" dist="38100" dir="2700000" algn="tl">
                    <a:srgbClr val="000000">
                      <a:alpha val="43137"/>
                    </a:srgbClr>
                  </a:outerShdw>
                </a:effectLst>
              </a:rPr>
              <a:t>     सफेद कण</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सांस नली</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लाल कण</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फेफड़े</a:t>
            </a:r>
            <a:endParaRPr lang="en-IN" sz="1200" b="1" dirty="0">
              <a:effectLst>
                <a:outerShdw blurRad="38100" dist="38100" dir="2700000" algn="tl">
                  <a:srgbClr val="000000">
                    <a:alpha val="43137"/>
                  </a:srgbClr>
                </a:outerShdw>
              </a:effectLst>
            </a:endParaRPr>
          </a:p>
          <a:p>
            <a:pPr>
              <a:lnSpc>
                <a:spcPct val="150000"/>
              </a:lnSpc>
            </a:pPr>
            <a:r>
              <a:rPr lang="en-IN" sz="1200" b="1" dirty="0">
                <a:effectLst>
                  <a:outerShdw blurRad="38100" dist="38100" dir="2700000" algn="tl">
                    <a:srgbClr val="000000">
                      <a:alpha val="43137"/>
                    </a:srgbClr>
                  </a:outerShdw>
                </a:effectLst>
              </a:rPr>
              <a:t> </a:t>
            </a:r>
            <a:r>
              <a:rPr lang="hi-IN" sz="1200" b="1" dirty="0">
                <a:effectLst>
                  <a:outerShdw blurRad="38100" dist="38100" dir="2700000" algn="tl">
                    <a:srgbClr val="000000">
                      <a:alpha val="43137"/>
                    </a:srgbClr>
                  </a:outerShdw>
                </a:effectLst>
              </a:rPr>
              <a:t>उत्तर</a:t>
            </a:r>
            <a:r>
              <a:rPr lang="en-IN" sz="1200" b="1" dirty="0">
                <a:effectLst>
                  <a:outerShdw blurRad="38100" dist="38100" dir="2700000" algn="tl">
                    <a:srgbClr val="000000">
                      <a:alpha val="43137"/>
                    </a:srgbClr>
                  </a:outerShdw>
                </a:effectLst>
              </a:rPr>
              <a:t>-</a:t>
            </a:r>
            <a:r>
              <a:rPr lang="hi-IN" sz="1200" b="1" dirty="0">
                <a:effectLst>
                  <a:outerShdw blurRad="38100" dist="38100" dir="2700000" algn="tl">
                    <a:srgbClr val="000000">
                      <a:alpha val="43137"/>
                    </a:srgbClr>
                  </a:outerShdw>
                </a:effectLst>
              </a:rPr>
              <a:t> लाल कण</a:t>
            </a:r>
            <a:endParaRPr lang="en-IN" sz="1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863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22" y="557267"/>
            <a:ext cx="8355563" cy="2031325"/>
          </a:xfrm>
          <a:prstGeom prst="rect">
            <a:avLst/>
          </a:prstGeom>
          <a:noFill/>
        </p:spPr>
        <p:txBody>
          <a:bodyPr wrap="square" rtlCol="0">
            <a:spAutoFit/>
          </a:bodyPr>
          <a:lstStyle/>
          <a:p>
            <a:r>
              <a:rPr lang="hi-IN" b="1" dirty="0">
                <a:latin typeface="Kalimati" panose="00000400000000000000" pitchFamily="2"/>
                <a:cs typeface="Kalimati" panose="00000400000000000000" pitchFamily="2"/>
              </a:rPr>
              <a:t>दिव्या अनिल की छोटी बहन है। यों तो वह शुरू से ही कमजोर है, लेकिन इधर कुछ दिनों से उसे हर समय थकान महसूस होती रहती है। मन किसी काम में नहीं लगता,भूख भी पहले से कम हो गई है। अस्पताल में उसे डॉक्टर ने देखा तो कहा, "लगता है दिव्या के शरीर में रक्त की कमी हो गई है।दिव्या अनिल की छोटी बहन है। यों तो वह शुरू से ही कमजोर है, लेकिन इधर कुछ दिनों से उसे हर समय थकान महसूस होती रहती है। मन किसी काम में नहीं लगता,भूख भी पहले से कम हो गई है। अस्पताल में उसे डॉक्टर ने देखा तो कहा, "लगता है दिव्या के शरीर में रक्त की कमी हो गई है।</a:t>
            </a:r>
            <a:endParaRPr lang="en-US" dirty="0">
              <a:latin typeface="Kalimati" panose="00000400000000000000" pitchFamily="2"/>
              <a:cs typeface="Kalimati" panose="00000400000000000000" pitchFamily="2"/>
            </a:endParaRPr>
          </a:p>
        </p:txBody>
      </p:sp>
      <p:pic>
        <p:nvPicPr>
          <p:cNvPr id="1030" name="Picture 6" descr="Image result for little girl sitting ind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60584"/>
            <a:ext cx="2865120" cy="35052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ittle girl sitting indian hospit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609"/>
          <a:stretch/>
        </p:blipFill>
        <p:spPr bwMode="auto">
          <a:xfrm>
            <a:off x="3986518" y="2732212"/>
            <a:ext cx="4601896" cy="37754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120" y="2588592"/>
            <a:ext cx="1993529" cy="1791653"/>
          </a:xfrm>
          <a:prstGeom prst="ellipse">
            <a:avLst/>
          </a:prstGeom>
          <a:ln>
            <a:noFill/>
          </a:ln>
          <a:effectLst>
            <a:softEdge rad="112500"/>
          </a:effectLst>
        </p:spPr>
      </p:pic>
    </p:spTree>
    <p:extLst>
      <p:ext uri="{BB962C8B-B14F-4D97-AF65-F5344CB8AC3E}">
        <p14:creationId xmlns:p14="http://schemas.microsoft.com/office/powerpoint/2010/main" val="4161400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29D9D-F394-4B3E-AF4F-26BB0FD41E2D}"/>
              </a:ext>
            </a:extLst>
          </p:cNvPr>
          <p:cNvSpPr/>
          <p:nvPr/>
        </p:nvSpPr>
        <p:spPr>
          <a:xfrm>
            <a:off x="585927" y="42612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पाठ से आगे </a:t>
            </a:r>
            <a:endParaRPr lang="en-IN" dirty="0"/>
          </a:p>
        </p:txBody>
      </p:sp>
      <p:sp>
        <p:nvSpPr>
          <p:cNvPr id="4" name="Rectangle 3">
            <a:extLst>
              <a:ext uri="{FF2B5EF4-FFF2-40B4-BE49-F238E27FC236}">
                <a16:creationId xmlns:a16="http://schemas.microsoft.com/office/drawing/2014/main" id="{83012F3F-D1E4-406F-8B67-F6A845FB1E1A}"/>
              </a:ext>
            </a:extLst>
          </p:cNvPr>
          <p:cNvSpPr/>
          <p:nvPr/>
        </p:nvSpPr>
        <p:spPr>
          <a:xfrm>
            <a:off x="585926" y="1001388"/>
            <a:ext cx="6821637" cy="2009974"/>
          </a:xfrm>
          <a:prstGeom prst="rect">
            <a:avLst/>
          </a:prstGeom>
        </p:spPr>
        <p:txBody>
          <a:bodyPr wrap="square">
            <a:spAutoFit/>
          </a:bodyPr>
          <a:lstStyle/>
          <a:p>
            <a:pPr marL="342900" lvl="0" indent="-342900">
              <a:lnSpc>
                <a:spcPct val="107000"/>
              </a:lnSpc>
              <a:spcAft>
                <a:spcPts val="800"/>
              </a:spcAft>
              <a:buFont typeface="+mj-lt"/>
              <a:buAutoNum type="arabicParenR"/>
            </a:pP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रक्त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err="1">
                <a:effectLst>
                  <a:outerShdw blurRad="38100" dist="38100" dir="2700000" algn="tl">
                    <a:srgbClr val="000000">
                      <a:alpha val="43137"/>
                    </a:srgbClr>
                  </a:outerShdw>
                </a:effectLst>
                <a:latin typeface="Noto Sans Devanagari"/>
                <a:ea typeface="Times New Roman" panose="02020603050405020304" pitchFamily="18" charset="0"/>
              </a:rPr>
              <a:t>हीमोग्लोबिन</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लिए</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खनिज</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आवश्यकता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पड़ती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en-IN" sz="1400" dirty="0">
                <a:effectLst>
                  <a:outerShdw blurRad="38100" dist="38100" dir="2700000" algn="tl">
                    <a:srgbClr val="000000">
                      <a:alpha val="43137"/>
                    </a:srgbClr>
                  </a:outerShdw>
                </a:effectLst>
                <a:latin typeface="Noto Sans Devanagari"/>
                <a:ea typeface="Times New Roman" panose="02020603050405020304" pitchFamily="18" charset="0"/>
                <a:cs typeface="Mangal" panose="02040503050203030202" pitchFamily="18" charset="0"/>
              </a:rPr>
              <a:t>-</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228600">
              <a:lnSpc>
                <a:spcPct val="107000"/>
              </a:lnSpc>
              <a:spcAft>
                <a:spcPts val="800"/>
              </a:spcAft>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जस्ता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            </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शीशा      लोहा          </a:t>
            </a:r>
            <a:r>
              <a:rPr lang="hi-IN" sz="1400"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प्लैटिनम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endPar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228600">
              <a:lnSpc>
                <a:spcPct val="107000"/>
              </a:lnSpc>
              <a:spcAft>
                <a:spcPts val="800"/>
              </a:spcAft>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उत्तर</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लोहा </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342900" lvl="0" indent="-342900">
              <a:lnSpc>
                <a:spcPct val="107000"/>
              </a:lnSpc>
              <a:spcAft>
                <a:spcPts val="0"/>
              </a:spcAft>
              <a:buFont typeface="+mj-lt"/>
              <a:buAutoNum type="arabicParenR"/>
            </a:pPr>
            <a:r>
              <a:rPr lang="hi-IN" sz="1400"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बिम्बाणु</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प्लेटलेट्स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कण) की कमी किस बीमारी में पाई जाती है</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p>
          <a:p>
            <a:pPr marL="457200">
              <a:lnSpc>
                <a:spcPct val="107000"/>
              </a:lnSpc>
              <a:spcAft>
                <a:spcPts val="0"/>
              </a:spcAft>
            </a:pPr>
            <a:r>
              <a:rPr lang="hi-IN" sz="1400" dirty="0" err="1">
                <a:effectLst>
                  <a:outerShdw blurRad="38100" dist="38100" dir="2700000" algn="tl">
                    <a:srgbClr val="000000">
                      <a:alpha val="43137"/>
                    </a:srgbClr>
                  </a:outerShdw>
                </a:effectLst>
                <a:latin typeface="Noto Sans Devanagari"/>
                <a:ea typeface="Times New Roman" panose="02020603050405020304" pitchFamily="18" charset="0"/>
              </a:rPr>
              <a:t>टाइफाइड</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                 </a:t>
            </a:r>
            <a:r>
              <a:rPr lang="hi-IN" sz="1400" dirty="0" err="1">
                <a:effectLst>
                  <a:outerShdw blurRad="38100" dist="38100" dir="2700000" algn="tl">
                    <a:srgbClr val="000000">
                      <a:alpha val="43137"/>
                    </a:srgbClr>
                  </a:outerShdw>
                </a:effectLst>
                <a:latin typeface="Noto Sans Devanagari"/>
                <a:ea typeface="Times New Roman" panose="02020603050405020304" pitchFamily="18" charset="0"/>
              </a:rPr>
              <a:t>मलेरिया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err="1">
                <a:effectLst>
                  <a:outerShdw blurRad="38100" dist="38100" dir="2700000" algn="tl">
                    <a:srgbClr val="000000">
                      <a:alpha val="43137"/>
                    </a:srgbClr>
                  </a:outerShdw>
                </a:effectLst>
                <a:latin typeface="Noto Sans Devanagari"/>
                <a:ea typeface="Times New Roman" panose="02020603050405020304" pitchFamily="18" charset="0"/>
              </a:rPr>
              <a:t>डेंगू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err="1">
                <a:effectLst>
                  <a:outerShdw blurRad="38100" dist="38100" dir="2700000" algn="tl">
                    <a:srgbClr val="000000">
                      <a:alpha val="43137"/>
                    </a:srgbClr>
                  </a:outerShdw>
                </a:effectLst>
                <a:latin typeface="Noto Sans Devanagari"/>
                <a:ea typeface="Times New Roman" panose="02020603050405020304" pitchFamily="18" charset="0"/>
              </a:rPr>
              <a:t>फाइलेरिया</a:t>
            </a:r>
            <a:endPar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457200" indent="-280988">
              <a:lnSpc>
                <a:spcPct val="107000"/>
              </a:lnSpc>
              <a:spcAft>
                <a:spcPts val="0"/>
              </a:spcAft>
            </a:pPr>
            <a:endPar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marL="457200" indent="-280988">
              <a:lnSpc>
                <a:spcPct val="107000"/>
              </a:lnSpc>
              <a:spcAft>
                <a:spcPts val="0"/>
              </a:spcAft>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उत्तर</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err="1">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डेंगू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p:txBody>
      </p:sp>
      <p:sp>
        <p:nvSpPr>
          <p:cNvPr id="6" name="Rectangle 5">
            <a:extLst>
              <a:ext uri="{FF2B5EF4-FFF2-40B4-BE49-F238E27FC236}">
                <a16:creationId xmlns:a16="http://schemas.microsoft.com/office/drawing/2014/main" id="{58B936E4-26F8-4970-A7AA-1F85BFD54BFC}"/>
              </a:ext>
            </a:extLst>
          </p:cNvPr>
          <p:cNvSpPr/>
          <p:nvPr/>
        </p:nvSpPr>
        <p:spPr>
          <a:xfrm>
            <a:off x="585927" y="3169331"/>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भाषा की बात</a:t>
            </a:r>
            <a:endParaRPr lang="en-IN" dirty="0"/>
          </a:p>
        </p:txBody>
      </p:sp>
      <p:sp>
        <p:nvSpPr>
          <p:cNvPr id="7" name="Rectangle 6">
            <a:extLst>
              <a:ext uri="{FF2B5EF4-FFF2-40B4-BE49-F238E27FC236}">
                <a16:creationId xmlns:a16="http://schemas.microsoft.com/office/drawing/2014/main" id="{DA1721AF-DE4E-422D-9D25-CB3E15B2DF00}"/>
              </a:ext>
            </a:extLst>
          </p:cNvPr>
          <p:cNvSpPr/>
          <p:nvPr/>
        </p:nvSpPr>
        <p:spPr>
          <a:xfrm>
            <a:off x="585926" y="3515560"/>
            <a:ext cx="4572000" cy="2843727"/>
          </a:xfrm>
          <a:prstGeom prst="rect">
            <a:avLst/>
          </a:prstGeom>
        </p:spPr>
        <p:txBody>
          <a:bodyPr>
            <a:spAutoFit/>
          </a:bodyPr>
          <a:lstStyle/>
          <a:p>
            <a:pPr marL="457200">
              <a:lnSpc>
                <a:spcPct val="107000"/>
              </a:lnSpc>
              <a:spcAft>
                <a:spcPts val="0"/>
              </a:spcAft>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प्रश्न 1 चार महीने के होते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होते ये नष्ट हो जाते हैं। इस बात को ध्यान से पढ़िए</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endPar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457200">
              <a:lnSpc>
                <a:spcPct val="107000"/>
              </a:lnSpc>
              <a:spcAft>
                <a:spcPts val="0"/>
              </a:spcAft>
            </a:pP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285750" lvl="0" indent="-285750">
              <a:lnSpc>
                <a:spcPct val="107000"/>
              </a:lnSpc>
              <a:spcAft>
                <a:spcPts val="0"/>
              </a:spcAft>
              <a:buFont typeface="Wingdings" panose="05000000000000000000" pitchFamily="2" charset="2"/>
              <a:buChar char="q"/>
            </a:pP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वाक्य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प्रयोग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बताया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गया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चार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महीने</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पूर्व</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नष्ट</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जाते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तरह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अन्य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वाक्य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बनाइए</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जिनमें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इन</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शब्दों</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प्रयोग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342900" lvl="0" indent="-342900">
              <a:lnSpc>
                <a:spcPct val="150000"/>
              </a:lnSpc>
              <a:spcAft>
                <a:spcPts val="0"/>
              </a:spcAft>
              <a:buFont typeface="Noto Sans Devanagari"/>
              <a:buAutoNum type="arabicParenBoth"/>
            </a:pP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बनते </a:t>
            </a:r>
            <a:r>
              <a:rPr lang="en-IN" sz="1400" dirty="0">
                <a:effectLst>
                  <a:outerShdw blurRad="38100" dist="38100" dir="2700000" algn="tl">
                    <a:srgbClr val="000000">
                      <a:alpha val="43137"/>
                    </a:srgbClr>
                  </a:outerShdw>
                </a:effectLst>
                <a:latin typeface="Noto Sans Devanagari"/>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मेरा खिलौना बनते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बनते टूट गया।</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पहुंचते-पहुंचते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घर पहुँचते-पहुँचते थक गई।</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80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दवा 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 परेशान हो गया।</a:t>
            </a:r>
          </a:p>
          <a:p>
            <a:pPr marL="342900" lvl="0" indent="-342900">
              <a:lnSpc>
                <a:spcPct val="150000"/>
              </a:lnSpc>
              <a:spcAft>
                <a:spcPts val="80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करते-करते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पढ़ाई करते-करते सो गई।</a:t>
            </a:r>
            <a:endParaRPr lang="en-IN"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3303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36E4-26F8-4970-A7AA-1F85BFD54BFC}"/>
              </a:ext>
            </a:extLst>
          </p:cNvPr>
          <p:cNvSpPr/>
          <p:nvPr/>
        </p:nvSpPr>
        <p:spPr>
          <a:xfrm>
            <a:off x="585927" y="24140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भाषा की बात</a:t>
            </a:r>
            <a:endParaRPr lang="en-IN" dirty="0"/>
          </a:p>
        </p:txBody>
      </p:sp>
      <p:sp>
        <p:nvSpPr>
          <p:cNvPr id="7" name="Rectangle 6">
            <a:extLst>
              <a:ext uri="{FF2B5EF4-FFF2-40B4-BE49-F238E27FC236}">
                <a16:creationId xmlns:a16="http://schemas.microsoft.com/office/drawing/2014/main" id="{DA1721AF-DE4E-422D-9D25-CB3E15B2DF00}"/>
              </a:ext>
            </a:extLst>
          </p:cNvPr>
          <p:cNvSpPr/>
          <p:nvPr/>
        </p:nvSpPr>
        <p:spPr>
          <a:xfrm>
            <a:off x="585926" y="587637"/>
            <a:ext cx="4572000" cy="5208477"/>
          </a:xfrm>
          <a:prstGeom prst="rect">
            <a:avLst/>
          </a:prstGeom>
        </p:spPr>
        <p:txBody>
          <a:bodyPr>
            <a:spAutoFit/>
          </a:bodyPr>
          <a:lstStyle/>
          <a:p>
            <a:pPr marL="457200">
              <a:lnSpc>
                <a:spcPct val="107000"/>
              </a:lnSpc>
              <a:spcAft>
                <a:spcPts val="0"/>
              </a:spcAft>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प्रश्न 1 चार महीने के होते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होते ये नष्ट हो जाते हैं। इस बात को ध्यान से पढ़िए</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endPar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457200">
              <a:lnSpc>
                <a:spcPct val="107000"/>
              </a:lnSpc>
              <a:spcAft>
                <a:spcPts val="0"/>
              </a:spcAft>
            </a:pP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285750" lvl="0" indent="-285750">
              <a:lnSpc>
                <a:spcPct val="107000"/>
              </a:lnSpc>
              <a:spcAft>
                <a:spcPts val="0"/>
              </a:spcAft>
              <a:buFont typeface="Wingdings" panose="05000000000000000000" pitchFamily="2" charset="2"/>
              <a:buChar char="q"/>
            </a:pP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वाक्य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प्रयोग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बताया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गया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चार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महीने</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पूर्व</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नष्ट</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जाते</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इस</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तरह</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अन्य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वाक्य</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बनाइए</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जिनमें</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इन</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शब्दों</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का</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प्रयोग</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हो।</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endParaRPr>
          </a:p>
          <a:p>
            <a:pPr marL="342900" lvl="0" indent="-342900">
              <a:lnSpc>
                <a:spcPct val="150000"/>
              </a:lnSpc>
              <a:spcAft>
                <a:spcPts val="0"/>
              </a:spcAft>
              <a:buFont typeface="Noto Sans Devanagari"/>
              <a:buAutoNum type="arabicParenBoth"/>
            </a:pP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Noto Sans Devanagari"/>
                <a:ea typeface="Times New Roman" panose="02020603050405020304" pitchFamily="18" charset="0"/>
              </a:rPr>
              <a:t>बनते </a:t>
            </a:r>
            <a:r>
              <a:rPr lang="en-IN" sz="1400" dirty="0">
                <a:effectLst>
                  <a:outerShdw blurRad="38100" dist="38100" dir="2700000" algn="tl">
                    <a:srgbClr val="000000">
                      <a:alpha val="43137"/>
                    </a:srgbClr>
                  </a:outerShdw>
                </a:effectLst>
                <a:latin typeface="Noto Sans Devanagari"/>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मेरा खिलौना बनते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बनते टूट गया।</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पहुंचते-पहुंचते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घर पहुँचते-पहुँचते थक गई।</a:t>
            </a:r>
            <a:endPar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80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दवा लेते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लेते परेशान हो गया।</a:t>
            </a:r>
          </a:p>
          <a:p>
            <a:pPr marL="342900" lvl="0" indent="-342900">
              <a:lnSpc>
                <a:spcPct val="150000"/>
              </a:lnSpc>
              <a:spcAft>
                <a:spcPts val="800"/>
              </a:spcAft>
              <a:buFont typeface="Noto Sans Devanagari"/>
              <a:buAutoNum type="arabicParenBoth"/>
            </a:pP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करते-करते</a:t>
            </a:r>
            <a:r>
              <a:rPr lang="en-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Mangal" panose="02040503050203030202" pitchFamily="18" charset="0"/>
              </a:rPr>
              <a:t>:</a:t>
            </a:r>
            <a:r>
              <a:rPr lang="hi-IN" sz="14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मैं पढ़ाई करते-करते सो गई।</a:t>
            </a:r>
          </a:p>
          <a:p>
            <a:pPr>
              <a:lnSpc>
                <a:spcPct val="150000"/>
              </a:lnSpc>
            </a:pPr>
            <a:r>
              <a:rPr lang="hi-IN" sz="1400" dirty="0">
                <a:effectLst>
                  <a:outerShdw blurRad="38100" dist="38100" dir="2700000" algn="tl">
                    <a:srgbClr val="000000">
                      <a:alpha val="43137"/>
                    </a:srgbClr>
                  </a:outerShdw>
                </a:effectLst>
              </a:rPr>
              <a:t>इन प्रयोगों को पढ़िए</a:t>
            </a:r>
            <a:r>
              <a:rPr lang="en-IN" sz="1400" dirty="0">
                <a:effectLst>
                  <a:outerShdw blurRad="38100" dist="38100" dir="2700000" algn="tl">
                    <a:srgbClr val="000000">
                      <a:alpha val="43137"/>
                    </a:srgbClr>
                  </a:outerShdw>
                </a:effectLst>
              </a:rPr>
              <a:t>-</a:t>
            </a:r>
          </a:p>
          <a:p>
            <a:pPr>
              <a:lnSpc>
                <a:spcPct val="150000"/>
              </a:lnSpc>
            </a:pPr>
            <a:r>
              <a:rPr lang="hi-IN" sz="1400" dirty="0">
                <a:effectLst>
                  <a:outerShdw blurRad="38100" dist="38100" dir="2700000" algn="tl">
                    <a:srgbClr val="000000">
                      <a:alpha val="43137"/>
                    </a:srgbClr>
                  </a:outerShdw>
                </a:effectLst>
              </a:rPr>
              <a:t> सड़क के किनारे</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किनारे पेड़ लगे हैं।</a:t>
            </a:r>
            <a:endParaRPr lang="en-IN" sz="1400" dirty="0">
              <a:effectLst>
                <a:outerShdw blurRad="38100" dist="38100" dir="2700000" algn="tl">
                  <a:srgbClr val="000000">
                    <a:alpha val="43137"/>
                  </a:srgbClr>
                </a:outerShdw>
              </a:effectLst>
            </a:endParaRPr>
          </a:p>
          <a:p>
            <a:pPr>
              <a:lnSpc>
                <a:spcPct val="150000"/>
              </a:lnSpc>
            </a:pPr>
            <a:r>
              <a:rPr lang="hi-IN" sz="1400" dirty="0">
                <a:effectLst>
                  <a:outerShdw blurRad="38100" dist="38100" dir="2700000" algn="tl">
                    <a:srgbClr val="000000">
                      <a:alpha val="43137"/>
                    </a:srgbClr>
                  </a:outerShdw>
                </a:effectLst>
              </a:rPr>
              <a:t> आज दूर-दूर तक वर्षा होगी।</a:t>
            </a:r>
            <a:endParaRPr lang="en-IN" sz="1400" dirty="0">
              <a:effectLst>
                <a:outerShdw blurRad="38100" dist="38100" dir="2700000" algn="tl">
                  <a:srgbClr val="000000">
                    <a:alpha val="43137"/>
                  </a:srgbClr>
                </a:outerShdw>
              </a:effectLst>
            </a:endParaRPr>
          </a:p>
          <a:p>
            <a:pPr lvl="0">
              <a:lnSpc>
                <a:spcPct val="150000"/>
              </a:lnSpc>
            </a:pPr>
            <a:r>
              <a:rPr lang="hi-IN" sz="1400" dirty="0">
                <a:effectLst>
                  <a:outerShdw blurRad="38100" dist="38100" dir="2700000" algn="tl">
                    <a:srgbClr val="000000">
                      <a:alpha val="43137"/>
                    </a:srgbClr>
                  </a:outerShdw>
                </a:effectLst>
              </a:rPr>
              <a:t>होगी इन वाक्यों में ‘होते-होते’ की तरह किनारे</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किनारे और ‘दूर-दूर’ शब्द दोहराए गए हैं पर हर वाक्य में अर्थ भिन्न है। किनारे</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किनारे का अर्थ है</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किनारे से लगा हुआ और दूर-दूर का बहुत दूर तक।</a:t>
            </a:r>
            <a:endParaRPr lang="en-IN"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212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36E4-26F8-4970-A7AA-1F85BFD54BFC}"/>
              </a:ext>
            </a:extLst>
          </p:cNvPr>
          <p:cNvSpPr/>
          <p:nvPr/>
        </p:nvSpPr>
        <p:spPr>
          <a:xfrm>
            <a:off x="585927" y="18044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भाषा की बात</a:t>
            </a:r>
            <a:endParaRPr lang="en-IN" dirty="0"/>
          </a:p>
        </p:txBody>
      </p:sp>
      <p:sp>
        <p:nvSpPr>
          <p:cNvPr id="7" name="Rectangle 6">
            <a:extLst>
              <a:ext uri="{FF2B5EF4-FFF2-40B4-BE49-F238E27FC236}">
                <a16:creationId xmlns:a16="http://schemas.microsoft.com/office/drawing/2014/main" id="{DA1721AF-DE4E-422D-9D25-CB3E15B2DF00}"/>
              </a:ext>
            </a:extLst>
          </p:cNvPr>
          <p:cNvSpPr/>
          <p:nvPr/>
        </p:nvSpPr>
        <p:spPr>
          <a:xfrm>
            <a:off x="585926" y="486037"/>
            <a:ext cx="7972147" cy="6737678"/>
          </a:xfrm>
          <a:prstGeom prst="rect">
            <a:avLst/>
          </a:prstGeom>
        </p:spPr>
        <p:txBody>
          <a:bodyPr wrap="square">
            <a:spAutoFit/>
          </a:bodyPr>
          <a:lstStyle/>
          <a:p>
            <a:pPr>
              <a:lnSpc>
                <a:spcPct val="150000"/>
              </a:lnSpc>
            </a:pPr>
            <a:r>
              <a:rPr lang="hi-IN" sz="1400" dirty="0">
                <a:effectLst>
                  <a:outerShdw blurRad="38100" dist="38100" dir="2700000" algn="tl">
                    <a:srgbClr val="000000">
                      <a:alpha val="43137"/>
                    </a:srgbClr>
                  </a:outerShdw>
                </a:effectLst>
              </a:rPr>
              <a:t>प्रश्न 2 इस पाठ में इस पाठ में दिए गए मुहावरों और कहावतों को पढ़िए और वाक्य में प्रयोग कीजिए। </a:t>
            </a:r>
            <a:endParaRPr lang="en-IN" sz="1400" dirty="0">
              <a:effectLst>
                <a:outerShdw blurRad="38100" dist="38100" dir="2700000" algn="tl">
                  <a:srgbClr val="000000">
                    <a:alpha val="43137"/>
                  </a:srgbClr>
                </a:outerShdw>
              </a:effectLst>
            </a:endParaRPr>
          </a:p>
          <a:p>
            <a:pPr>
              <a:lnSpc>
                <a:spcPct val="150000"/>
              </a:lnSpc>
            </a:pPr>
            <a:r>
              <a:rPr lang="hi-IN" sz="1400" b="1" dirty="0">
                <a:effectLst>
                  <a:outerShdw blurRad="38100" dist="38100" dir="2700000" algn="tl">
                    <a:srgbClr val="000000">
                      <a:alpha val="43137"/>
                    </a:srgbClr>
                  </a:outerShdw>
                </a:effectLst>
              </a:rPr>
              <a:t>परिभाषा</a:t>
            </a:r>
            <a:r>
              <a:rPr lang="en-IN" sz="1400" b="1" dirty="0">
                <a:effectLst>
                  <a:outerShdw blurRad="38100" dist="38100" dir="2700000" algn="tl">
                    <a:srgbClr val="000000">
                      <a:alpha val="43137"/>
                    </a:srgbClr>
                  </a:outerShdw>
                </a:effectLst>
              </a:rPr>
              <a:t>- </a:t>
            </a:r>
            <a:r>
              <a:rPr lang="hi-IN" sz="1400" b="1" dirty="0">
                <a:effectLst>
                  <a:outerShdw blurRad="38100" dist="38100" dir="2700000" algn="tl">
                    <a:srgbClr val="000000">
                      <a:alpha val="43137"/>
                    </a:srgbClr>
                  </a:outerShdw>
                </a:effectLst>
              </a:rPr>
              <a:t>मुहावरे वे वाक्य हैं जो अपने सामान्य या मुख्य अर्थ को छोड़कर किसी विशिष्ट अर्थ में रूढ़ हो जाते हैं;</a:t>
            </a:r>
            <a:r>
              <a:rPr lang="hi-IN" sz="1400" dirty="0">
                <a:effectLst>
                  <a:outerShdw blurRad="38100" dist="38100" dir="2700000" algn="tl">
                    <a:srgbClr val="000000">
                      <a:alpha val="43137"/>
                    </a:srgbClr>
                  </a:outerShdw>
                </a:effectLst>
              </a:rPr>
              <a:t> जैसे</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‘अँगूठा दिखाना’ वाक्यांश का सामान्य अर्थ है</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किसी को अपने हाथ का अँगूठा दिखाना’ पर इस वाक्य का अर्थ लिया जाता है वह है</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‘चिढ़ाना’ अथवा ‘समय पड़ने पर मना कर देना’। हर हिंदी भाषा</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भाषी इसका यही विशिष्ट अर्थ ग्रहण करता है क्योंकि यह वाक्य इस अर्थ में रूढ़ हो गया है अतः ध्यान रखिए</a:t>
            </a:r>
            <a:r>
              <a:rPr lang="en-IN" sz="1400" dirty="0">
                <a:effectLst>
                  <a:outerShdw blurRad="38100" dist="38100" dir="2700000" algn="tl">
                    <a:srgbClr val="000000">
                      <a:alpha val="43137"/>
                    </a:srgbClr>
                  </a:outerShdw>
                </a:effectLst>
              </a:rPr>
              <a:t>-</a:t>
            </a:r>
          </a:p>
          <a:p>
            <a:pPr marL="285750" lvl="0" indent="-285750">
              <a:lnSpc>
                <a:spcPct val="150000"/>
              </a:lnSpc>
              <a:buFont typeface="Arial" panose="020B0604020202020204" pitchFamily="34" charset="0"/>
              <a:buChar char="•"/>
            </a:pPr>
            <a:r>
              <a:rPr lang="hi-IN" sz="1400" dirty="0">
                <a:effectLst>
                  <a:outerShdw blurRad="38100" dist="38100" dir="2700000" algn="tl">
                    <a:srgbClr val="000000">
                      <a:alpha val="43137"/>
                    </a:srgbClr>
                  </a:outerShdw>
                </a:effectLst>
              </a:rPr>
              <a:t>संरचना के स्तर पर मुहावरा एक वाक्यांश होता है संपूर्ण वाक्य नहीं।</a:t>
            </a:r>
            <a:endParaRPr lang="en-IN" sz="1400" dirty="0">
              <a:effectLst>
                <a:outerShdw blurRad="38100" dist="38100" dir="2700000" algn="tl">
                  <a:srgbClr val="000000">
                    <a:alpha val="43137"/>
                  </a:srgbClr>
                </a:outerShdw>
              </a:effectLst>
            </a:endParaRPr>
          </a:p>
          <a:p>
            <a:pPr marL="285750" lvl="0" indent="-285750">
              <a:lnSpc>
                <a:spcPct val="150000"/>
              </a:lnSpc>
              <a:buFont typeface="Arial" panose="020B0604020202020204" pitchFamily="34" charset="0"/>
              <a:buChar char="•"/>
            </a:pPr>
            <a:r>
              <a:rPr lang="hi-IN" sz="1400" dirty="0">
                <a:effectLst>
                  <a:outerShdw blurRad="38100" dist="38100" dir="2700000" algn="tl">
                    <a:srgbClr val="000000">
                      <a:alpha val="43137"/>
                    </a:srgbClr>
                  </a:outerShdw>
                </a:effectLst>
              </a:rPr>
              <a:t>मुहावरे का संबंध भाषा विशेष से होता है।</a:t>
            </a:r>
            <a:endParaRPr lang="en-IN" sz="1400" dirty="0">
              <a:effectLst>
                <a:outerShdw blurRad="38100" dist="38100" dir="2700000" algn="tl">
                  <a:srgbClr val="000000">
                    <a:alpha val="43137"/>
                  </a:srgbClr>
                </a:outerShdw>
              </a:effectLst>
            </a:endParaRPr>
          </a:p>
          <a:p>
            <a:pPr marL="285750" lvl="0" indent="-285750">
              <a:lnSpc>
                <a:spcPct val="150000"/>
              </a:lnSpc>
              <a:buFont typeface="Arial" panose="020B0604020202020204" pitchFamily="34" charset="0"/>
              <a:buChar char="•"/>
            </a:pPr>
            <a:r>
              <a:rPr lang="hi-IN" sz="1400" dirty="0">
                <a:effectLst>
                  <a:outerShdw blurRad="38100" dist="38100" dir="2700000" algn="tl">
                    <a:srgbClr val="000000">
                      <a:alpha val="43137"/>
                    </a:srgbClr>
                  </a:outerShdw>
                </a:effectLst>
              </a:rPr>
              <a:t>मुहावरे का मुख्य अर्थ ग्रहण नहीं किया जाता बल्कि </a:t>
            </a:r>
            <a:r>
              <a:rPr lang="hi-IN" sz="1400" dirty="0" err="1">
                <a:effectLst>
                  <a:outerShdw blurRad="38100" dist="38100" dir="2700000" algn="tl">
                    <a:srgbClr val="000000">
                      <a:alpha val="43137"/>
                    </a:srgbClr>
                  </a:outerShdw>
                </a:effectLst>
              </a:rPr>
              <a:t>रुढ़</a:t>
            </a:r>
            <a:r>
              <a:rPr lang="hi-IN" sz="1400" dirty="0">
                <a:effectLst>
                  <a:outerShdw blurRad="38100" dist="38100" dir="2700000" algn="tl">
                    <a:srgbClr val="000000">
                      <a:alpha val="43137"/>
                    </a:srgbClr>
                  </a:outerShdw>
                </a:effectLst>
              </a:rPr>
              <a:t> अर्थ ग्रहण किया जाता है।</a:t>
            </a:r>
            <a:endParaRPr lang="en-IN" sz="1400" dirty="0">
              <a:effectLst>
                <a:outerShdw blurRad="38100" dist="38100" dir="2700000" algn="tl">
                  <a:srgbClr val="000000">
                    <a:alpha val="43137"/>
                  </a:srgbClr>
                </a:outerShdw>
              </a:effectLst>
            </a:endParaRPr>
          </a:p>
          <a:p>
            <a:pPr>
              <a:lnSpc>
                <a:spcPct val="150000"/>
              </a:lnSpc>
            </a:pPr>
            <a:r>
              <a:rPr lang="hi-IN" sz="1400" b="1" dirty="0">
                <a:effectLst>
                  <a:outerShdw blurRad="38100" dist="38100" dir="2700000" algn="tl">
                    <a:srgbClr val="000000">
                      <a:alpha val="43137"/>
                    </a:srgbClr>
                  </a:outerShdw>
                </a:effectLst>
              </a:rPr>
              <a:t>विद्यार्थियों को मुहावरे के अर्थ का अभ्यास वाक्य में प्रयुक्त करके ही सीखना चाहिए। (</a:t>
            </a:r>
            <a:r>
              <a:rPr lang="hi-IN" sz="1400" b="1" dirty="0" err="1">
                <a:effectLst>
                  <a:outerShdw blurRad="38100" dist="38100" dir="2700000" algn="tl">
                    <a:srgbClr val="000000">
                      <a:alpha val="43137"/>
                    </a:srgbClr>
                  </a:outerShdw>
                </a:effectLst>
              </a:rPr>
              <a:t>भानुमती</a:t>
            </a:r>
            <a:r>
              <a:rPr lang="hi-IN" sz="1400" b="1" dirty="0">
                <a:effectLst>
                  <a:outerShdw blurRad="38100" dist="38100" dir="2700000" algn="tl">
                    <a:srgbClr val="000000">
                      <a:alpha val="43137"/>
                    </a:srgbClr>
                  </a:outerShdw>
                </a:effectLst>
              </a:rPr>
              <a:t> का पिटारा</a:t>
            </a:r>
            <a:r>
              <a:rPr lang="en-IN" sz="1400" b="1" dirty="0">
                <a:effectLst>
                  <a:outerShdw blurRad="38100" dist="38100" dir="2700000" algn="tl">
                    <a:srgbClr val="000000">
                      <a:alpha val="43137"/>
                    </a:srgbClr>
                  </a:outerShdw>
                </a:effectLst>
              </a:rPr>
              <a:t>,</a:t>
            </a:r>
            <a:r>
              <a:rPr lang="hi-IN" sz="1400" b="1" dirty="0">
                <a:effectLst>
                  <a:outerShdw blurRad="38100" dist="38100" dir="2700000" algn="tl">
                    <a:srgbClr val="000000">
                      <a:alpha val="43137"/>
                    </a:srgbClr>
                  </a:outerShdw>
                </a:effectLst>
              </a:rPr>
              <a:t> दस्तक देना</a:t>
            </a:r>
            <a:r>
              <a:rPr lang="en-IN" sz="1400" b="1" dirty="0">
                <a:effectLst>
                  <a:outerShdw blurRad="38100" dist="38100" dir="2700000" algn="tl">
                    <a:srgbClr val="000000">
                      <a:alpha val="43137"/>
                    </a:srgbClr>
                  </a:outerShdw>
                </a:effectLst>
              </a:rPr>
              <a:t>,</a:t>
            </a:r>
            <a:r>
              <a:rPr lang="hi-IN" sz="1400" b="1" dirty="0">
                <a:effectLst>
                  <a:outerShdw blurRad="38100" dist="38100" dir="2700000" algn="tl">
                    <a:srgbClr val="000000">
                      <a:alpha val="43137"/>
                    </a:srgbClr>
                  </a:outerShdw>
                </a:effectLst>
              </a:rPr>
              <a:t> धावा बोलना</a:t>
            </a:r>
            <a:r>
              <a:rPr lang="en-IN" sz="1400" b="1" dirty="0">
                <a:effectLst>
                  <a:outerShdw blurRad="38100" dist="38100" dir="2700000" algn="tl">
                    <a:srgbClr val="000000">
                      <a:alpha val="43137"/>
                    </a:srgbClr>
                  </a:outerShdw>
                </a:effectLst>
              </a:rPr>
              <a:t>,</a:t>
            </a:r>
            <a:r>
              <a:rPr lang="hi-IN" sz="1400" b="1" dirty="0">
                <a:effectLst>
                  <a:outerShdw blurRad="38100" dist="38100" dir="2700000" algn="tl">
                    <a:srgbClr val="000000">
                      <a:alpha val="43137"/>
                    </a:srgbClr>
                  </a:outerShdw>
                </a:effectLst>
              </a:rPr>
              <a:t> घर करना</a:t>
            </a:r>
            <a:r>
              <a:rPr lang="en-IN" sz="1400" b="1" dirty="0">
                <a:effectLst>
                  <a:outerShdw blurRad="38100" dist="38100" dir="2700000" algn="tl">
                    <a:srgbClr val="000000">
                      <a:alpha val="43137"/>
                    </a:srgbClr>
                  </a:outerShdw>
                </a:effectLst>
              </a:rPr>
              <a:t>,</a:t>
            </a:r>
            <a:r>
              <a:rPr lang="hi-IN" sz="1400" b="1" dirty="0">
                <a:effectLst>
                  <a:outerShdw blurRad="38100" dist="38100" dir="2700000" algn="tl">
                    <a:srgbClr val="000000">
                      <a:alpha val="43137"/>
                    </a:srgbClr>
                  </a:outerShdw>
                </a:effectLst>
              </a:rPr>
              <a:t> पीठ ठोकना)</a:t>
            </a:r>
            <a:endParaRPr lang="en-IN" sz="1400" b="1" dirty="0">
              <a:effectLst>
                <a:outerShdw blurRad="38100" dist="38100" dir="2700000" algn="tl">
                  <a:srgbClr val="000000">
                    <a:alpha val="43137"/>
                  </a:srgbClr>
                </a:outerShdw>
              </a:effectLst>
            </a:endParaRPr>
          </a:p>
          <a:p>
            <a:pPr marL="285750" lvl="0" indent="-285750">
              <a:buFont typeface="Arial" panose="020B0604020202020204" pitchFamily="34" charset="0"/>
              <a:buChar char="•"/>
            </a:pPr>
            <a:r>
              <a:rPr lang="hi-IN" sz="1400" dirty="0" err="1">
                <a:effectLst>
                  <a:outerShdw blurRad="38100" dist="38100" dir="2700000" algn="tl">
                    <a:srgbClr val="000000">
                      <a:alpha val="43137"/>
                    </a:srgbClr>
                  </a:outerShdw>
                </a:effectLst>
              </a:rPr>
              <a:t>भानुमती</a:t>
            </a:r>
            <a:r>
              <a:rPr lang="hi-IN" sz="1400" dirty="0">
                <a:effectLst>
                  <a:outerShdw blurRad="38100" dist="38100" dir="2700000" algn="tl">
                    <a:srgbClr val="000000">
                      <a:alpha val="43137"/>
                    </a:srgbClr>
                  </a:outerShdw>
                </a:effectLst>
              </a:rPr>
              <a:t> का पिटारा</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विभिन्न वस्तुओं का भंडार होना</a:t>
            </a:r>
            <a:endParaRPr lang="en-IN" sz="1400" dirty="0">
              <a:effectLst>
                <a:outerShdw blurRad="38100" dist="38100" dir="2700000" algn="tl">
                  <a:srgbClr val="000000">
                    <a:alpha val="43137"/>
                  </a:srgbClr>
                </a:outerShdw>
              </a:effectLst>
            </a:endParaRPr>
          </a:p>
          <a:p>
            <a:pPr lvl="1"/>
            <a:r>
              <a:rPr lang="hi-IN" sz="1400" dirty="0">
                <a:effectLst>
                  <a:outerShdw blurRad="38100" dist="38100" dir="2700000" algn="tl">
                    <a:srgbClr val="000000">
                      <a:alpha val="43137"/>
                    </a:srgbClr>
                  </a:outerShdw>
                </a:effectLst>
              </a:rPr>
              <a:t>वाक्य</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सिमरन की दादी का संदूक तो </a:t>
            </a:r>
            <a:r>
              <a:rPr lang="hi-IN" sz="1400" dirty="0" err="1">
                <a:effectLst>
                  <a:outerShdw blurRad="38100" dist="38100" dir="2700000" algn="tl">
                    <a:srgbClr val="000000">
                      <a:alpha val="43137"/>
                    </a:srgbClr>
                  </a:outerShdw>
                </a:effectLst>
              </a:rPr>
              <a:t>भानुमती</a:t>
            </a:r>
            <a:r>
              <a:rPr lang="hi-IN" sz="1400" dirty="0">
                <a:effectLst>
                  <a:outerShdw blurRad="38100" dist="38100" dir="2700000" algn="tl">
                    <a:srgbClr val="000000">
                      <a:alpha val="43137"/>
                    </a:srgbClr>
                  </a:outerShdw>
                </a:effectLst>
              </a:rPr>
              <a:t> का पिटारा है।</a:t>
            </a:r>
            <a:endParaRPr lang="en-IN" sz="1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i-IN" sz="1400" dirty="0">
                <a:effectLst>
                  <a:outerShdw blurRad="38100" dist="38100" dir="2700000" algn="tl">
                    <a:srgbClr val="000000">
                      <a:alpha val="43137"/>
                    </a:srgbClr>
                  </a:outerShdw>
                </a:effectLst>
              </a:rPr>
              <a:t>दस्तक देना</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दरवाजा खटखटाना</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अपने आगमन की सूचना देना </a:t>
            </a:r>
            <a:endParaRPr lang="en-IN" sz="1400" dirty="0">
              <a:effectLst>
                <a:outerShdw blurRad="38100" dist="38100" dir="2700000" algn="tl">
                  <a:srgbClr val="000000">
                    <a:alpha val="43137"/>
                  </a:srgbClr>
                </a:outerShdw>
              </a:effectLst>
            </a:endParaRPr>
          </a:p>
          <a:p>
            <a:pPr lvl="1"/>
            <a:r>
              <a:rPr lang="hi-IN" sz="1400" dirty="0">
                <a:effectLst>
                  <a:outerShdw blurRad="38100" dist="38100" dir="2700000" algn="tl">
                    <a:srgbClr val="000000">
                      <a:alpha val="43137"/>
                    </a:srgbClr>
                  </a:outerShdw>
                </a:effectLst>
              </a:rPr>
              <a:t>वाक्य</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शाम का वक्त था जब रोहित ने दीपक के दरवाजे पर आकर दस्तक दी थी।</a:t>
            </a:r>
            <a:endParaRPr lang="en-IN" sz="1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i-IN" sz="1400" dirty="0">
                <a:effectLst>
                  <a:outerShdw blurRad="38100" dist="38100" dir="2700000" algn="tl">
                    <a:srgbClr val="000000">
                      <a:alpha val="43137"/>
                    </a:srgbClr>
                  </a:outerShdw>
                </a:effectLst>
              </a:rPr>
              <a:t>धावा बोलना</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हमला करना </a:t>
            </a:r>
            <a:endParaRPr lang="en-IN" sz="1400" dirty="0">
              <a:effectLst>
                <a:outerShdw blurRad="38100" dist="38100" dir="2700000" algn="tl">
                  <a:srgbClr val="000000">
                    <a:alpha val="43137"/>
                  </a:srgbClr>
                </a:outerShdw>
              </a:effectLst>
            </a:endParaRPr>
          </a:p>
          <a:p>
            <a:pPr lvl="1"/>
            <a:r>
              <a:rPr lang="hi-IN" sz="1400" dirty="0">
                <a:effectLst>
                  <a:outerShdw blurRad="38100" dist="38100" dir="2700000" algn="tl">
                    <a:srgbClr val="000000">
                      <a:alpha val="43137"/>
                    </a:srgbClr>
                  </a:outerShdw>
                </a:effectLst>
              </a:rPr>
              <a:t>वाक्य</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इससे पहले कि दुश्मन धावा बोले भारतीय सेना ने उन्हें परास्त कर दिया।</a:t>
            </a:r>
            <a:endParaRPr lang="en-IN" sz="1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i-IN" sz="1400" dirty="0">
                <a:effectLst>
                  <a:outerShdw blurRad="38100" dist="38100" dir="2700000" algn="tl">
                    <a:srgbClr val="000000">
                      <a:alpha val="43137"/>
                    </a:srgbClr>
                  </a:outerShdw>
                </a:effectLst>
              </a:rPr>
              <a:t>घर करना</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अपनी जगह बनाना </a:t>
            </a:r>
            <a:endParaRPr lang="en-IN" sz="1400" dirty="0">
              <a:effectLst>
                <a:outerShdw blurRad="38100" dist="38100" dir="2700000" algn="tl">
                  <a:srgbClr val="000000">
                    <a:alpha val="43137"/>
                  </a:srgbClr>
                </a:outerShdw>
              </a:effectLst>
            </a:endParaRPr>
          </a:p>
          <a:p>
            <a:pPr lvl="1"/>
            <a:r>
              <a:rPr lang="hi-IN" sz="1400" dirty="0">
                <a:effectLst>
                  <a:outerShdw blurRad="38100" dist="38100" dir="2700000" algn="tl">
                    <a:srgbClr val="000000">
                      <a:alpha val="43137"/>
                    </a:srgbClr>
                  </a:outerShdw>
                </a:effectLst>
              </a:rPr>
              <a:t>वाक्य </a:t>
            </a:r>
            <a:r>
              <a:rPr lang="en-IN" sz="1400" dirty="0">
                <a:effectLst>
                  <a:outerShdw blurRad="38100" dist="38100" dir="2700000" algn="tl">
                    <a:srgbClr val="000000">
                      <a:alpha val="43137"/>
                    </a:srgbClr>
                  </a:outerShdw>
                </a:effectLst>
              </a:rPr>
              <a:t>- </a:t>
            </a:r>
            <a:r>
              <a:rPr lang="hi-IN" sz="1400" dirty="0">
                <a:effectLst>
                  <a:outerShdw blurRad="38100" dist="38100" dir="2700000" algn="tl">
                    <a:srgbClr val="000000">
                      <a:alpha val="43137"/>
                    </a:srgbClr>
                  </a:outerShdw>
                </a:effectLst>
              </a:rPr>
              <a:t>सफेद रक्त कण </a:t>
            </a:r>
            <a:r>
              <a:rPr lang="hi-IN" sz="1400" dirty="0" err="1">
                <a:effectLst>
                  <a:outerShdw blurRad="38100" dist="38100" dir="2700000" algn="tl">
                    <a:srgbClr val="000000">
                      <a:alpha val="43137"/>
                    </a:srgbClr>
                  </a:outerShdw>
                </a:effectLst>
              </a:rPr>
              <a:t>रोगाणुओं</a:t>
            </a:r>
            <a:r>
              <a:rPr lang="hi-IN" sz="1400" dirty="0">
                <a:effectLst>
                  <a:outerShdw blurRad="38100" dist="38100" dir="2700000" algn="tl">
                    <a:srgbClr val="000000">
                      <a:alpha val="43137"/>
                    </a:srgbClr>
                  </a:outerShdw>
                </a:effectLst>
              </a:rPr>
              <a:t> को शरीर के भीतर घर करने नहीं देते।</a:t>
            </a:r>
            <a:endParaRPr lang="en-IN" sz="1400"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hi-IN" sz="1400" dirty="0">
                <a:effectLst>
                  <a:outerShdw blurRad="38100" dist="38100" dir="2700000" algn="tl">
                    <a:srgbClr val="000000">
                      <a:alpha val="43137"/>
                    </a:srgbClr>
                  </a:outerShdw>
                </a:effectLst>
              </a:rPr>
              <a:t>पीठ ठोकना</a:t>
            </a:r>
            <a:r>
              <a:rPr lang="en-IN" sz="1400" dirty="0">
                <a:effectLst>
                  <a:outerShdw blurRad="38100" dist="38100" dir="2700000" algn="tl">
                    <a:srgbClr val="000000">
                      <a:alpha val="43137"/>
                    </a:srgbClr>
                  </a:outerShdw>
                </a:effectLst>
              </a:rPr>
              <a:t>-</a:t>
            </a:r>
            <a:r>
              <a:rPr lang="hi-IN" sz="1400" dirty="0">
                <a:effectLst>
                  <a:outerShdw blurRad="38100" dist="38100" dir="2700000" algn="tl">
                    <a:srgbClr val="000000">
                      <a:alpha val="43137"/>
                    </a:srgbClr>
                  </a:outerShdw>
                </a:effectLst>
              </a:rPr>
              <a:t> शाबाशी देना </a:t>
            </a:r>
            <a:endParaRPr lang="en-IN" sz="1400" dirty="0">
              <a:effectLst>
                <a:outerShdw blurRad="38100" dist="38100" dir="2700000" algn="tl">
                  <a:srgbClr val="000000">
                    <a:alpha val="43137"/>
                  </a:srgbClr>
                </a:outerShdw>
              </a:effectLst>
            </a:endParaRPr>
          </a:p>
          <a:p>
            <a:pPr lvl="1"/>
            <a:r>
              <a:rPr lang="hi-IN" sz="1400" dirty="0">
                <a:effectLst>
                  <a:outerShdw blurRad="38100" dist="38100" dir="2700000" algn="tl">
                    <a:srgbClr val="000000">
                      <a:alpha val="43137"/>
                    </a:srgbClr>
                  </a:outerShdw>
                </a:effectLst>
              </a:rPr>
              <a:t>वाक्य</a:t>
            </a:r>
            <a:r>
              <a:rPr lang="en-IN" sz="1400" dirty="0">
                <a:effectLst>
                  <a:outerShdw blurRad="38100" dist="38100" dir="2700000" algn="tl">
                    <a:srgbClr val="000000">
                      <a:alpha val="43137"/>
                    </a:srgbClr>
                  </a:outerShdw>
                </a:effectLst>
              </a:rPr>
              <a:t>- </a:t>
            </a:r>
            <a:r>
              <a:rPr lang="hi-IN" sz="1400" dirty="0">
                <a:effectLst>
                  <a:outerShdw blurRad="38100" dist="38100" dir="2700000" algn="tl">
                    <a:srgbClr val="000000">
                      <a:alpha val="43137"/>
                    </a:srgbClr>
                  </a:outerShdw>
                </a:effectLst>
              </a:rPr>
              <a:t> कक्षा में प्रथम आने पर शिक्षक ने रवि की पीठ ठोकी।</a:t>
            </a:r>
            <a:endParaRPr lang="en-IN" sz="1400" dirty="0">
              <a:effectLst>
                <a:outerShdw blurRad="38100" dist="38100" dir="2700000" algn="tl">
                  <a:srgbClr val="000000">
                    <a:alpha val="43137"/>
                  </a:srgbClr>
                </a:outerShdw>
              </a:effectLst>
            </a:endParaRPr>
          </a:p>
          <a:p>
            <a:pPr>
              <a:lnSpc>
                <a:spcPct val="150000"/>
              </a:lnSpc>
            </a:pPr>
            <a:endParaRPr lang="en-IN" sz="1400" b="1" dirty="0">
              <a:effectLst>
                <a:outerShdw blurRad="38100" dist="38100" dir="2700000" algn="tl">
                  <a:srgbClr val="000000">
                    <a:alpha val="43137"/>
                  </a:srgbClr>
                </a:outerShdw>
              </a:effectLst>
            </a:endParaRPr>
          </a:p>
          <a:p>
            <a:pPr lvl="0">
              <a:lnSpc>
                <a:spcPct val="150000"/>
              </a:lnSpc>
            </a:pPr>
            <a:endParaRPr lang="hi-IN" sz="1400" b="1" dirty="0">
              <a:effectLst>
                <a:outerShdw blurRad="38100" dist="38100" dir="2700000" algn="tl">
                  <a:srgbClr val="000000">
                    <a:alpha val="43137"/>
                  </a:srgbClr>
                </a:outerShdw>
              </a:effectLst>
            </a:endParaRPr>
          </a:p>
          <a:p>
            <a:pPr>
              <a:lnSpc>
                <a:spcPct val="150000"/>
              </a:lnSpc>
            </a:pPr>
            <a:endParaRPr lang="en-IN"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2463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36E4-26F8-4970-A7AA-1F85BFD54BFC}"/>
              </a:ext>
            </a:extLst>
          </p:cNvPr>
          <p:cNvSpPr/>
          <p:nvPr/>
        </p:nvSpPr>
        <p:spPr>
          <a:xfrm>
            <a:off x="585927" y="271888"/>
            <a:ext cx="1615736" cy="3462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hi-IN" dirty="0"/>
              <a:t>अभ्यास प्रश्न</a:t>
            </a:r>
            <a:endParaRPr lang="en-IN" dirty="0"/>
          </a:p>
        </p:txBody>
      </p:sp>
      <p:sp>
        <p:nvSpPr>
          <p:cNvPr id="7" name="Rectangle 6">
            <a:extLst>
              <a:ext uri="{FF2B5EF4-FFF2-40B4-BE49-F238E27FC236}">
                <a16:creationId xmlns:a16="http://schemas.microsoft.com/office/drawing/2014/main" id="{DA1721AF-DE4E-422D-9D25-CB3E15B2DF00}"/>
              </a:ext>
            </a:extLst>
          </p:cNvPr>
          <p:cNvSpPr/>
          <p:nvPr/>
        </p:nvSpPr>
        <p:spPr>
          <a:xfrm>
            <a:off x="585926" y="719717"/>
            <a:ext cx="7972147" cy="3747436"/>
          </a:xfrm>
          <a:prstGeom prst="rect">
            <a:avLst/>
          </a:prstGeom>
        </p:spPr>
        <p:txBody>
          <a:bodyPr wrap="square">
            <a:spAutoFit/>
          </a:bodyPr>
          <a:lstStyle/>
          <a:p>
            <a:pPr>
              <a:lnSpc>
                <a:spcPct val="150000"/>
              </a:lnSpc>
            </a:pPr>
            <a:r>
              <a:rPr lang="hi-IN" sz="1600" dirty="0">
                <a:effectLst>
                  <a:outerShdw blurRad="38100" dist="38100" dir="2700000" algn="tl">
                    <a:srgbClr val="000000">
                      <a:alpha val="43137"/>
                    </a:srgbClr>
                  </a:outerShdw>
                </a:effectLst>
              </a:rPr>
              <a:t>नीचे दिए गए प्रश्नों के बारे में जानकारी एकत्र कर उत्तर लिखिए।</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1.  </a:t>
            </a:r>
            <a:r>
              <a:rPr lang="hi-IN" sz="1600" dirty="0" err="1">
                <a:effectLst>
                  <a:outerShdw blurRad="38100" dist="38100" dir="2700000" algn="tl">
                    <a:srgbClr val="000000">
                      <a:alpha val="43137"/>
                    </a:srgbClr>
                  </a:outerShdw>
                </a:effectLst>
              </a:rPr>
              <a:t>ब्लू</a:t>
            </a:r>
            <a:r>
              <a:rPr lang="hi-IN" sz="1600" dirty="0">
                <a:effectLst>
                  <a:outerShdw blurRad="38100" dist="38100" dir="2700000" algn="tl">
                    <a:srgbClr val="000000">
                      <a:alpha val="43137"/>
                    </a:srgbClr>
                  </a:outerShdw>
                </a:effectLst>
              </a:rPr>
              <a:t> </a:t>
            </a:r>
            <a:r>
              <a:rPr lang="hi-IN" sz="1600" dirty="0" err="1">
                <a:effectLst>
                  <a:outerShdw blurRad="38100" dist="38100" dir="2700000" algn="tl">
                    <a:srgbClr val="000000">
                      <a:alpha val="43137"/>
                    </a:srgbClr>
                  </a:outerShdw>
                </a:effectLst>
              </a:rPr>
              <a:t>बेबी</a:t>
            </a:r>
            <a:r>
              <a:rPr lang="hi-IN" sz="1600" dirty="0">
                <a:effectLst>
                  <a:outerShdw blurRad="38100" dist="38100" dir="2700000" algn="tl">
                    <a:srgbClr val="000000">
                      <a:alpha val="43137"/>
                    </a:srgbClr>
                  </a:outerShdw>
                </a:effectLst>
              </a:rPr>
              <a:t> क्या है?</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2.</a:t>
            </a:r>
            <a:r>
              <a:rPr lang="hi-IN" sz="1600" dirty="0">
                <a:effectLst>
                  <a:outerShdw blurRad="38100" dist="38100" dir="2700000" algn="tl">
                    <a:srgbClr val="000000">
                      <a:alpha val="43137"/>
                    </a:srgbClr>
                  </a:outerShdw>
                </a:effectLst>
              </a:rPr>
              <a:t> रक्त के जमाव की क्रिया में </a:t>
            </a:r>
            <a:r>
              <a:rPr lang="hi-IN" sz="1600" dirty="0" err="1">
                <a:effectLst>
                  <a:outerShdw blurRad="38100" dist="38100" dir="2700000" algn="tl">
                    <a:srgbClr val="000000">
                      <a:alpha val="43137"/>
                    </a:srgbClr>
                  </a:outerShdw>
                </a:effectLst>
              </a:rPr>
              <a:t>बिम्बाणु</a:t>
            </a:r>
            <a:r>
              <a:rPr lang="hi-IN" sz="1600" dirty="0">
                <a:effectLst>
                  <a:outerShdw blurRad="38100" dist="38100" dir="2700000" algn="tl">
                    <a:srgbClr val="000000">
                      <a:alpha val="43137"/>
                    </a:srgbClr>
                  </a:outerShdw>
                </a:effectLst>
              </a:rPr>
              <a:t> (</a:t>
            </a:r>
            <a:r>
              <a:rPr lang="hi-IN" sz="1600" dirty="0" err="1">
                <a:effectLst>
                  <a:outerShdw blurRad="38100" dist="38100" dir="2700000" algn="tl">
                    <a:srgbClr val="000000">
                      <a:alpha val="43137"/>
                    </a:srgbClr>
                  </a:outerShdw>
                </a:effectLst>
              </a:rPr>
              <a:t>प्लेटलैट</a:t>
            </a:r>
            <a:r>
              <a:rPr lang="hi-IN" sz="1600" dirty="0">
                <a:effectLst>
                  <a:outerShdw blurRad="38100" dist="38100" dir="2700000" algn="tl">
                    <a:srgbClr val="000000">
                      <a:alpha val="43137"/>
                    </a:srgbClr>
                  </a:outerShdw>
                </a:effectLst>
              </a:rPr>
              <a:t>) का क्या कार्य है?</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3.</a:t>
            </a:r>
            <a:r>
              <a:rPr lang="hi-IN" sz="1600" dirty="0">
                <a:effectLst>
                  <a:outerShdw blurRad="38100" dist="38100" dir="2700000" algn="tl">
                    <a:srgbClr val="000000">
                      <a:alpha val="43137"/>
                    </a:srgbClr>
                  </a:outerShdw>
                </a:effectLst>
              </a:rPr>
              <a:t> </a:t>
            </a:r>
            <a:r>
              <a:rPr lang="hi-IN" sz="1600" dirty="0" err="1">
                <a:effectLst>
                  <a:outerShdw blurRad="38100" dist="38100" dir="2700000" algn="tl">
                    <a:srgbClr val="000000">
                      <a:alpha val="43137"/>
                    </a:srgbClr>
                  </a:outerShdw>
                </a:effectLst>
              </a:rPr>
              <a:t>रक्तदान</a:t>
            </a:r>
            <a:r>
              <a:rPr lang="hi-IN" sz="1600" dirty="0">
                <a:effectLst>
                  <a:outerShdw blurRad="38100" dist="38100" dir="2700000" algn="tl">
                    <a:srgbClr val="000000">
                      <a:alpha val="43137"/>
                    </a:srgbClr>
                  </a:outerShdw>
                </a:effectLst>
              </a:rPr>
              <a:t> के समय कम से कम कितनी उम्र होनी चाहिए?</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4.</a:t>
            </a:r>
            <a:r>
              <a:rPr lang="hi-IN" sz="1600" dirty="0">
                <a:effectLst>
                  <a:outerShdw blurRad="38100" dist="38100" dir="2700000" algn="tl">
                    <a:srgbClr val="000000">
                      <a:alpha val="43137"/>
                    </a:srgbClr>
                  </a:outerShdw>
                </a:effectLst>
              </a:rPr>
              <a:t> कितने समय बाद दोबारा </a:t>
            </a:r>
            <a:r>
              <a:rPr lang="hi-IN" sz="1600" dirty="0" err="1">
                <a:effectLst>
                  <a:outerShdw blurRad="38100" dist="38100" dir="2700000" algn="tl">
                    <a:srgbClr val="000000">
                      <a:alpha val="43137"/>
                    </a:srgbClr>
                  </a:outerShdw>
                </a:effectLst>
              </a:rPr>
              <a:t>रक्तदान</a:t>
            </a:r>
            <a:r>
              <a:rPr lang="hi-IN" sz="1600" dirty="0">
                <a:effectLst>
                  <a:outerShdw blurRad="38100" dist="38100" dir="2700000" algn="tl">
                    <a:srgbClr val="000000">
                      <a:alpha val="43137"/>
                    </a:srgbClr>
                  </a:outerShdw>
                </a:effectLst>
              </a:rPr>
              <a:t> किया जा सकता है?</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5.</a:t>
            </a:r>
            <a:r>
              <a:rPr lang="hi-IN" sz="1600" dirty="0">
                <a:effectLst>
                  <a:outerShdw blurRad="38100" dist="38100" dir="2700000" algn="tl">
                    <a:srgbClr val="000000">
                      <a:alpha val="43137"/>
                    </a:srgbClr>
                  </a:outerShdw>
                </a:effectLst>
              </a:rPr>
              <a:t> क्या स्त्री का रक्त पुरुष को चढ़ाया जा सकता है?</a:t>
            </a:r>
            <a:endParaRPr lang="en-IN" sz="1600" dirty="0">
              <a:effectLst>
                <a:outerShdw blurRad="38100" dist="38100" dir="2700000" algn="tl">
                  <a:srgbClr val="000000">
                    <a:alpha val="43137"/>
                  </a:srgbClr>
                </a:outerShdw>
              </a:effectLst>
            </a:endParaRPr>
          </a:p>
          <a:p>
            <a:pPr>
              <a:lnSpc>
                <a:spcPct val="150000"/>
              </a:lnSpc>
            </a:pPr>
            <a:r>
              <a:rPr lang="en-IN" sz="1600" dirty="0">
                <a:effectLst>
                  <a:outerShdw blurRad="38100" dist="38100" dir="2700000" algn="tl">
                    <a:srgbClr val="000000">
                      <a:alpha val="43137"/>
                    </a:srgbClr>
                  </a:outerShdw>
                </a:effectLst>
              </a:rPr>
              <a:t>6.</a:t>
            </a:r>
            <a:r>
              <a:rPr lang="hi-IN" sz="1600" dirty="0">
                <a:effectLst>
                  <a:outerShdw blurRad="38100" dist="38100" dir="2700000" algn="tl">
                    <a:srgbClr val="000000">
                      <a:alpha val="43137"/>
                    </a:srgbClr>
                  </a:outerShdw>
                </a:effectLst>
              </a:rPr>
              <a:t> शरीर के किसी अंग में अचानक रक्त संचार रुक जाने से क्या</a:t>
            </a:r>
            <a:r>
              <a:rPr lang="en-IN" sz="1600" dirty="0">
                <a:effectLst>
                  <a:outerShdw blurRad="38100" dist="38100" dir="2700000" algn="tl">
                    <a:srgbClr val="000000">
                      <a:alpha val="43137"/>
                    </a:srgbClr>
                  </a:outerShdw>
                </a:effectLst>
              </a:rPr>
              <a:t>-</a:t>
            </a:r>
            <a:r>
              <a:rPr lang="hi-IN" sz="1600" dirty="0">
                <a:effectLst>
                  <a:outerShdw blurRad="38100" dist="38100" dir="2700000" algn="tl">
                    <a:srgbClr val="000000">
                      <a:alpha val="43137"/>
                    </a:srgbClr>
                  </a:outerShdw>
                </a:effectLst>
              </a:rPr>
              <a:t>क्या परिस्थितियां उत्पन्न हो सकती हैं?</a:t>
            </a:r>
            <a:endParaRPr lang="en-IN" sz="1600" dirty="0">
              <a:effectLst>
                <a:outerShdw blurRad="38100" dist="38100" dir="2700000" algn="tl">
                  <a:srgbClr val="000000">
                    <a:alpha val="43137"/>
                  </a:srgbClr>
                </a:outerShdw>
              </a:effectLst>
            </a:endParaRPr>
          </a:p>
          <a:p>
            <a:pPr>
              <a:lnSpc>
                <a:spcPct val="150000"/>
              </a:lnSpc>
            </a:pPr>
            <a:endParaRPr lang="hi-IN" sz="1600" b="1" dirty="0">
              <a:effectLst>
                <a:outerShdw blurRad="38100" dist="38100" dir="2700000" algn="tl">
                  <a:srgbClr val="000000">
                    <a:alpha val="43137"/>
                  </a:srgbClr>
                </a:outerShdw>
              </a:effectLst>
            </a:endParaRPr>
          </a:p>
          <a:p>
            <a:pPr>
              <a:lnSpc>
                <a:spcPct val="150000"/>
              </a:lnSpc>
            </a:pPr>
            <a:endParaRPr lang="en-IN"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5811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118561"/>
          </a:xfrm>
        </p:spPr>
        <p:txBody>
          <a:bodyPr/>
          <a:lstStyle/>
          <a:p>
            <a:r>
              <a:rPr lang="hi-IN" dirty="0">
                <a:solidFill>
                  <a:schemeClr val="accent5">
                    <a:lumMod val="50000"/>
                  </a:schemeClr>
                </a:solidFill>
                <a:effectLst>
                  <a:outerShdw blurRad="38100" dist="38100" dir="2700000" algn="tl">
                    <a:srgbClr val="000000">
                      <a:alpha val="43137"/>
                    </a:srgbClr>
                  </a:outerShdw>
                </a:effectLst>
                <a:latin typeface="Aparajita" panose="02020603050405020304" pitchFamily="18" charset="0"/>
                <a:cs typeface="Aparajita" panose="02020603050405020304" pitchFamily="18" charset="0"/>
              </a:rPr>
              <a:t>धन्यवाद</a:t>
            </a:r>
            <a:r>
              <a:rPr lang="hi-IN" dirty="0">
                <a:solidFill>
                  <a:schemeClr val="accent5">
                    <a:lumMod val="50000"/>
                  </a:schemeClr>
                </a:solidFill>
              </a:rPr>
              <a:t> </a:t>
            </a:r>
            <a:endParaRPr lang="en-US" dirty="0">
              <a:solidFill>
                <a:schemeClr val="accent5">
                  <a:lumMod val="50000"/>
                </a:schemeClr>
              </a:solidFill>
            </a:endParaRPr>
          </a:p>
        </p:txBody>
      </p:sp>
    </p:spTree>
    <p:extLst>
      <p:ext uri="{BB962C8B-B14F-4D97-AF65-F5344CB8AC3E}">
        <p14:creationId xmlns:p14="http://schemas.microsoft.com/office/powerpoint/2010/main" val="154984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440" y="426720"/>
            <a:ext cx="8117840" cy="3016210"/>
          </a:xfrm>
          <a:prstGeom prst="rect">
            <a:avLst/>
          </a:prstGeom>
          <a:noFill/>
        </p:spPr>
        <p:txBody>
          <a:bodyPr wrap="square" rtlCol="0">
            <a:spAutoFit/>
          </a:bodyPr>
          <a:lstStyle/>
          <a:p>
            <a:r>
              <a:rPr lang="hi-IN" sz="2000" b="1" dirty="0"/>
              <a:t>जाँच कराकर देखते हैं।" यह कहकर उन्होंने दिव्या को रक्त की जाँच के लिए पास के एक कमरे में भेज दिया। वहाँ अनिल को अपनी ही जान-पहचान की डॉक्टर दीदी दिखाई दीं।</a:t>
            </a:r>
            <a:endParaRPr lang="hi-IN" sz="2000" dirty="0"/>
          </a:p>
          <a:p>
            <a:pPr>
              <a:lnSpc>
                <a:spcPct val="150000"/>
              </a:lnSpc>
            </a:pPr>
            <a:r>
              <a:rPr lang="hi-IN" sz="2000" b="1" dirty="0"/>
              <a:t>डॉक्टर दीदी ने कहा,"कहो अनिल,कैसे आना हुआ?“</a:t>
            </a:r>
            <a:endParaRPr lang="en-US" sz="2000" b="1" dirty="0"/>
          </a:p>
          <a:p>
            <a:r>
              <a:rPr lang="hi-IN" sz="2000" b="1" dirty="0"/>
              <a:t>अनिल ने बताया कि डॉक्टर ने दिव्या को खून की जाँच के लिए आपके पास भेजा है।</a:t>
            </a:r>
            <a:endParaRPr lang="hi-IN" sz="2000" dirty="0"/>
          </a:p>
          <a:p>
            <a:pPr>
              <a:lnSpc>
                <a:spcPct val="150000"/>
              </a:lnSpc>
            </a:pPr>
            <a:r>
              <a:rPr lang="hi-IN" sz="2000" b="1" dirty="0"/>
              <a:t>इतना सुनते ही दीदी ने दिव्या की उँगली से रक्त की कुछ बूँदे एक छोटी सी शीशी में डाल दीं और स्लाइड  पर लगा दीं।</a:t>
            </a:r>
            <a:endParaRPr lang="hi-IN" sz="2000" dirty="0"/>
          </a:p>
        </p:txBody>
      </p:sp>
      <p:pic>
        <p:nvPicPr>
          <p:cNvPr id="2050" name="Picture 2" descr="Image result for blood 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5356"/>
            <a:ext cx="4101436" cy="2296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Image result for blood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360" y="3352800"/>
            <a:ext cx="4125506" cy="3105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04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6326"/>
            <a:ext cx="7886700" cy="1993899"/>
          </a:xfrm>
        </p:spPr>
        <p:txBody>
          <a:bodyPr>
            <a:noAutofit/>
          </a:bodyPr>
          <a:lstStyle/>
          <a:p>
            <a:pPr>
              <a:lnSpc>
                <a:spcPct val="150000"/>
              </a:lnSpc>
            </a:pPr>
            <a:r>
              <a:rPr lang="hi-IN" sz="2000" b="1" dirty="0"/>
              <a:t>फिर अनिल से बोली,"अनिल, तुम कल अस्पताल से रिपोर्ट ले जाना।" </a:t>
            </a:r>
            <a:br>
              <a:rPr lang="hi-IN" sz="2000" dirty="0"/>
            </a:br>
            <a:r>
              <a:rPr lang="hi-IN" sz="2000" b="1" dirty="0"/>
              <a:t>अगले दिन अस्पताल पहुँचकर अनिल ने डॉक्टर दीदी के कमरे के दरवाजे पर दस्तक दी। भीतर से आवाज आई, "आ जाओ ।" अनिल ने कमरे में प्रवेश किया तो पाया डॉक्टर दीदी सूक्ष्मदर्शी द्वारा एक स्लाइड की जाँच  कर रही थीं। दीदी के इशारे से वह पास रखी एक कुर्सी पर बैठ गया। स्लाइड की जाँच पूरी होने पर डॉक्टर दीदी ने साबुन से हाथ धोए और तौलिए से पोंछती हुई बोलीं,"अनिल दिव्या को एनीमिया है। चिंता की बात नहीं,कुछ दिन दवा लेगी तो ठीक हो जाएगी।"</a:t>
            </a:r>
            <a:br>
              <a:rPr lang="hi-IN" sz="2000" dirty="0"/>
            </a:br>
            <a:endParaRPr lang="en-US" sz="2000"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3718560"/>
            <a:ext cx="4913194" cy="2743200"/>
          </a:xfrm>
        </p:spPr>
      </p:pic>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4934"/>
          <a:stretch/>
        </p:blipFill>
        <p:spPr>
          <a:xfrm>
            <a:off x="4447222" y="3688707"/>
            <a:ext cx="4712018" cy="2773053"/>
          </a:xfrm>
          <a:prstGeom prst="rect">
            <a:avLst/>
          </a:prstGeom>
          <a:ln>
            <a:noFill/>
          </a:ln>
          <a:effectLst>
            <a:softEdge rad="112500"/>
          </a:effectLst>
        </p:spPr>
      </p:pic>
    </p:spTree>
    <p:extLst>
      <p:ext uri="{BB962C8B-B14F-4D97-AF65-F5344CB8AC3E}">
        <p14:creationId xmlns:p14="http://schemas.microsoft.com/office/powerpoint/2010/main" val="3381628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624" y="607092"/>
            <a:ext cx="7886700" cy="2164466"/>
          </a:xfrm>
        </p:spPr>
        <p:txBody>
          <a:bodyPr>
            <a:noAutofit/>
          </a:bodyPr>
          <a:lstStyle/>
          <a:p>
            <a:pPr>
              <a:lnSpc>
                <a:spcPct val="150000"/>
              </a:lnSpc>
            </a:pPr>
            <a:r>
              <a:rPr lang="hi-IN" sz="1800" b="1" dirty="0"/>
              <a:t>अनिल के मन में जिज्ञासा हुई,वह बोला,"दीदी एक सवाल पूछूँ?" "हाँ,हाँ, क्यों नहीं" , डॉक्टर  दीदी ने कहा।</a:t>
            </a:r>
            <a:br>
              <a:rPr lang="hi-IN" sz="1800" b="1" dirty="0"/>
            </a:br>
            <a:r>
              <a:rPr lang="hi-IN" sz="1800" b="1" dirty="0"/>
              <a:t>" एनीमिया से आपका क्या मतलब है दीदी?" उसने पूछा ।</a:t>
            </a:r>
            <a:br>
              <a:rPr lang="hi-IN" sz="1800" b="1" dirty="0"/>
            </a:br>
            <a:r>
              <a:rPr lang="hi-IN" sz="1800" b="1" dirty="0"/>
              <a:t>" यह जानने के लिए तुम्हें रक्त के बारे में जानना होगा,"  डॉक्टर दीदी ने फिर कहा। फिर बोलीं, " अनिल देखने में रक्त लाल द्रव के समान दिखता है किंतु इसे सूक्ष्मदर्शी  द्वारा देखें तो यह भानुमती के पिटारे से कम नहीं</a:t>
            </a:r>
            <a:endParaRPr lang="en-US" sz="1800" b="1"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66126" y="3437681"/>
            <a:ext cx="4699567" cy="29078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3448" y="3437681"/>
            <a:ext cx="3886200" cy="3158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466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93539"/>
            <a:ext cx="7886700" cy="2164466"/>
          </a:xfrm>
        </p:spPr>
        <p:txBody>
          <a:bodyPr>
            <a:noAutofit/>
          </a:bodyPr>
          <a:lstStyle/>
          <a:p>
            <a:r>
              <a:rPr lang="hi-IN" sz="1800" b="1" dirty="0"/>
              <a:t>एक भाग वह जो तरल है, जिसे हम प्लाज्मा कहते हैं दूसरा वह जिसमें छोटे-बड़े कई तरह के कण होते हैं…. कुछ लाल,  कुछ सफेद और कुछ ऐसे जिनका कोई रंग नहीं, जिन्हें बिम्बाणु (प्लेटलैट कण) कहते हैं। ये कण प्लाज्मा में तैरते रहते हैं।"इतना कहकर दीदी ने सूक्ष्मदर्शी के नीचे एक स्लाइड लगाई,उसे फोकस किया और बोलीं  देखो अनिल सूक्ष्मदर्शी द्वारा जो कण तुम्हें दिखाई दे रहे हैं ये हैं, लाल रक्त कण।“</a:t>
            </a:r>
            <a:br>
              <a:rPr lang="en-US" sz="1800" b="1" dirty="0"/>
            </a:br>
            <a:r>
              <a:rPr lang="hi-IN" sz="1800" b="1" dirty="0"/>
              <a:t>स्लाइड देख,मानो आश्चर्य से उछल पड़ा था अनिल ! रक्त की एक बूँद में इतने सारे कण!  इसकी तो वह कल्पना भी नहीं कर सकता था। वह बोला,"इन्हें देखकर तो ऐसा लग रहा है,मानो बहुत सी छोटी-छोटी बालूशाही रख दी गई हों।"</a:t>
            </a:r>
            <a:endParaRPr lang="en-US" sz="1800"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801" y="2895686"/>
            <a:ext cx="3816438" cy="3348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5"/>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b="11009"/>
          <a:stretch/>
        </p:blipFill>
        <p:spPr>
          <a:xfrm>
            <a:off x="1070839" y="4780304"/>
            <a:ext cx="3046361" cy="1463938"/>
          </a:xfrm>
        </p:spPr>
      </p:pic>
      <p:pic>
        <p:nvPicPr>
          <p:cNvPr id="7172" name="Picture 4" descr="Image result for red blood c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7277" y="3177742"/>
            <a:ext cx="3710407" cy="2786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4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353" y="784270"/>
            <a:ext cx="7886700" cy="2164466"/>
          </a:xfrm>
        </p:spPr>
        <p:txBody>
          <a:bodyPr>
            <a:noAutofit/>
          </a:bodyPr>
          <a:lstStyle/>
          <a:p>
            <a:pPr>
              <a:lnSpc>
                <a:spcPct val="150000"/>
              </a:lnSpc>
            </a:pPr>
            <a:r>
              <a:rPr lang="hi-IN" sz="1800" b="1" dirty="0"/>
              <a:t>"हाँ", दीदी बोलीं, लाल कण बनावट में बालूशाही की तरह ही होते हैं। गोल और दोनों तरफ़ अवतल यानी बीच में दबे हुए। रक्त की एक बूँद में इनकी संख्या लाखों में होती है यदि हम एक मिलीमीटर रक्त लें तो उसमें हमें चालीस से पचपन लाख कण मिलेंगे । इनके कारण ही हमें रक्त लाल रंग का नजर आता है। ये कण शरीर के लिए दिन रात काम करते हैं। साँस लेने पर साफ़ हवा से जो ऑक्सीजन तुम प्राप्त करते हो उसे शरीर के हर हिस्से में पहुँचाने का काम इन कणों का ही है।  इनका जीवन काल लगभग चार महीने होता है। चार महीने के होते होते ये नष्ट हो जाते हैं, लेकिन एक साथ नहीं धीरे-धीरे। कुछ आज,कुछ कल, कुछ उससे अगले दिन….</a:t>
            </a:r>
            <a:endParaRPr lang="en-US" sz="18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54919" y="3472795"/>
            <a:ext cx="5764193" cy="32474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5371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93539"/>
            <a:ext cx="7886700" cy="2164466"/>
          </a:xfrm>
        </p:spPr>
        <p:txBody>
          <a:bodyPr>
            <a:noAutofit/>
          </a:bodyPr>
          <a:lstStyle/>
          <a:p>
            <a:pPr>
              <a:lnSpc>
                <a:spcPct val="150000"/>
              </a:lnSpc>
            </a:pPr>
            <a:r>
              <a:rPr lang="hi-IN" sz="1800" b="1" dirty="0"/>
              <a:t>" तब तो कुछ ही महीनों में यह खत्म हो जाते होंगे", अनिल ने कहा। यह सुनकर डॉक्टर दीदी मुसकरा उठीं, बोलीं, "नहीं, ऐसा नहीं होता। शरीर में हर समय नए कण बनते रहते हैं, जो नष्ट कणों का स्थान ले लेते हैं। हड्डियों के बीच के भाग मज्जा में ऐसे बहुत से कारखाने होते हैं जो रक्त कणों के निर्माण में लगे रहते हैं।</a:t>
            </a:r>
            <a:endParaRPr lang="en-US" sz="1800"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58363" y="3371442"/>
            <a:ext cx="2257425" cy="2028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3462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34" y="638555"/>
            <a:ext cx="7886700" cy="2164466"/>
          </a:xfrm>
        </p:spPr>
        <p:txBody>
          <a:bodyPr>
            <a:noAutofit/>
          </a:bodyPr>
          <a:lstStyle/>
          <a:p>
            <a:pPr>
              <a:lnSpc>
                <a:spcPct val="150000"/>
              </a:lnSpc>
            </a:pPr>
            <a:r>
              <a:rPr lang="hi-IN" sz="1800" b="1" dirty="0"/>
              <a:t>इनके लिए इन कारखानों को प्रोटीन, लौहतत्व और विटामिन रूपी कच्चे माल की ज़रूरत होती है। यह पौष्टिक आहार लेते हो? हरी सब्ज़ी, फल, दूध, अंडा और गोश्त में ये  तत्व उपयुक्त मात्रा में होते हैं। </a:t>
            </a:r>
            <a:br>
              <a:rPr lang="hi-IN" sz="1800" dirty="0"/>
            </a:br>
            <a:r>
              <a:rPr lang="hi-IN" sz="1800" b="1" dirty="0"/>
              <a:t>यदि कोई व्यक्ति उचित आहार ग्रहण नहीं करता तो इन कारखानों को आवश्यकतानुसार कच्चा माल नहीं मिल पाता। नतीजा यह होता है कि रक्त कण बन नहीं पाते,रक्त में इनकी कमी हो जाती है। लाल कणों की इसी कमी को एनीमिया कहते हैं।"</a:t>
            </a:r>
            <a:br>
              <a:rPr lang="hi-IN" sz="1800" dirty="0"/>
            </a:br>
            <a:endParaRPr lang="en-US" sz="1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61527" y="2948758"/>
            <a:ext cx="5198514" cy="4036564"/>
          </a:xfrm>
        </p:spPr>
      </p:pic>
    </p:spTree>
    <p:extLst>
      <p:ext uri="{BB962C8B-B14F-4D97-AF65-F5344CB8AC3E}">
        <p14:creationId xmlns:p14="http://schemas.microsoft.com/office/powerpoint/2010/main" val="386641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1519</TotalTime>
  <Words>2949</Words>
  <Application>Microsoft Office PowerPoint</Application>
  <PresentationFormat>On-screen Show (4:3)</PresentationFormat>
  <Paragraphs>122</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Calibri Light</vt:lpstr>
      <vt:lpstr>Calibri</vt:lpstr>
      <vt:lpstr>Kalimati</vt:lpstr>
      <vt:lpstr>Nirmala UI</vt:lpstr>
      <vt:lpstr>Wingdings</vt:lpstr>
      <vt:lpstr>Noto Sans Devanagari</vt:lpstr>
      <vt:lpstr>Arial</vt:lpstr>
      <vt:lpstr>Aparajita</vt:lpstr>
      <vt:lpstr>Office Theme</vt:lpstr>
      <vt:lpstr>कक्षा -7  पाठ-6  रक्त और हमारा शरीर  </vt:lpstr>
      <vt:lpstr>PowerPoint Presentation</vt:lpstr>
      <vt:lpstr>PowerPoint Presentation</vt:lpstr>
      <vt:lpstr>फिर अनिल से बोली,"अनिल, तुम कल अस्पताल से रिपोर्ट ले जाना।"  अगले दिन अस्पताल पहुँचकर अनिल ने डॉक्टर दीदी के कमरे के दरवाजे पर दस्तक दी। भीतर से आवाज आई, "आ जाओ ।" अनिल ने कमरे में प्रवेश किया तो पाया डॉक्टर दीदी सूक्ष्मदर्शी द्वारा एक स्लाइड की जाँच  कर रही थीं। दीदी के इशारे से वह पास रखी एक कुर्सी पर बैठ गया। स्लाइड की जाँच पूरी होने पर डॉक्टर दीदी ने साबुन से हाथ धोए और तौलिए से पोंछती हुई बोलीं,"अनिल दिव्या को एनीमिया है। चिंता की बात नहीं,कुछ दिन दवा लेगी तो ठीक हो जाएगी।" </vt:lpstr>
      <vt:lpstr>अनिल के मन में जिज्ञासा हुई,वह बोला,"दीदी एक सवाल पूछूँ?" "हाँ,हाँ, क्यों नहीं" , डॉक्टर  दीदी ने कहा। " एनीमिया से आपका क्या मतलब है दीदी?" उसने पूछा । " यह जानने के लिए तुम्हें रक्त के बारे में जानना होगा,"  डॉक्टर दीदी ने फिर कहा। फिर बोलीं, " अनिल देखने में रक्त लाल द्रव के समान दिखता है किंतु इसे सूक्ष्मदर्शी  द्वारा देखें तो यह भानुमती के पिटारे से कम नहीं</vt:lpstr>
      <vt:lpstr>एक भाग वह जो तरल है, जिसे हम प्लाज्मा कहते हैं दूसरा वह जिसमें छोटे-बड़े कई तरह के कण होते हैं…. कुछ लाल,  कुछ सफेद और कुछ ऐसे जिनका कोई रंग नहीं, जिन्हें बिम्बाणु (प्लेटलैट कण) कहते हैं। ये कण प्लाज्मा में तैरते रहते हैं।"इतना कहकर दीदी ने सूक्ष्मदर्शी के नीचे एक स्लाइड लगाई,उसे फोकस किया और बोलीं  देखो अनिल सूक्ष्मदर्शी द्वारा जो कण तुम्हें दिखाई दे रहे हैं ये हैं, लाल रक्त कण।“ स्लाइड देख,मानो आश्चर्य से उछल पड़ा था अनिल ! रक्त की एक बूँद में इतने सारे कण!  इसकी तो वह कल्पना भी नहीं कर सकता था। वह बोला,"इन्हें देखकर तो ऐसा लग रहा है,मानो बहुत सी छोटी-छोटी बालूशाही रख दी गई हों।"</vt:lpstr>
      <vt:lpstr>"हाँ", दीदी बोलीं, लाल कण बनावट में बालूशाही की तरह ही होते हैं। गोल और दोनों तरफ़ अवतल यानी बीच में दबे हुए। रक्त की एक बूँद में इनकी संख्या लाखों में होती है यदि हम एक मिलीमीटर रक्त लें तो उसमें हमें चालीस से पचपन लाख कण मिलेंगे । इनके कारण ही हमें रक्त लाल रंग का नजर आता है। ये कण शरीर के लिए दिन रात काम करते हैं। साँस लेने पर साफ़ हवा से जो ऑक्सीजन तुम प्राप्त करते हो उसे शरीर के हर हिस्से में पहुँचाने का काम इन कणों का ही है।  इनका जीवन काल लगभग चार महीने होता है। चार महीने के होते होते ये नष्ट हो जाते हैं, लेकिन एक साथ नहीं धीरे-धीरे। कुछ आज,कुछ कल, कुछ उससे अगले दिन….</vt:lpstr>
      <vt:lpstr>" तब तो कुछ ही महीनों में यह खत्म हो जाते होंगे", अनिल ने कहा। यह सुनकर डॉक्टर दीदी मुसकरा उठीं, बोलीं, "नहीं, ऐसा नहीं होता। शरीर में हर समय नए कण बनते रहते हैं, जो नष्ट कणों का स्थान ले लेते हैं। हड्डियों के बीच के भाग मज्जा में ऐसे बहुत से कारखाने होते हैं जो रक्त कणों के निर्माण में लगे रहते हैं।</vt:lpstr>
      <vt:lpstr>इनके लिए इन कारखानों को प्रोटीन, लौहतत्व और विटामिन रूपी कच्चे माल की ज़रूरत होती है। यह पौष्टिक आहार लेते हो? हरी सब्ज़ी, फल, दूध, अंडा और गोश्त में ये  तत्व उपयुक्त मात्रा में होते हैं।  यदि कोई व्यक्ति उचित आहार ग्रहण नहीं करता तो इन कारखानों को आवश्यकतानुसार कच्चा माल नहीं मिल पाता। नतीजा यह होता है कि रक्त कण बन नहीं पाते,रक्त में इनकी कमी हो जाती है। लाल कणों की इसी कमी को एनीमिया कहते हैं।" </vt:lpstr>
      <vt:lpstr>"तो क्या संतुलित आहार लेने मात्र से हम एनीमिया से बच सकते हैं ? अनिल ने सवाल किया ।  दीदी बोलीं,"हाँ, यह कहना काफी हद तक सही होगा। यों तो एनीमिया बहुत से कारणों से हो सकता है,किंतु हमारे देश में इसका सबसे बड़ा कारण पौष्टिक आहार की कमी है।</vt:lpstr>
      <vt:lpstr>PowerPoint Presentation</vt:lpstr>
      <vt:lpstr>"दीदी,  यह तो बहुत ही महत्वपूर्ण बात बताई आपने", अनिल बोला। वह पलभर सोच में डूबा रहा। फिर बोला, "आपने बताया था  कि रक्त में सफ़ेद कण और बिम्बाणु (प्लेटलैट कण) भी होते हैं,शरीर में उनका क्या काम है?"  दीदी बोलीं, "सफ़ेद कण वास्तव में हमारे शरीर के वीर सिपाही हैं। जब रोगाणु शरीर पर धावा बोलने की कोशिश करते हैं तो सफ़ेद कण उनसे डटकर मुकाबला करते हैं और जहाँ तक संभव हो पाता है रोगाणुओं को भीतर  घर नहीं करने देते। बस संक्षेप में यों मान लो कि वे बहुत से रोगों से हमारी रक्षा करते 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धन्यवाद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Meher Singh</dc:creator>
  <cp:lastModifiedBy>Monaami Pal</cp:lastModifiedBy>
  <cp:revision>89</cp:revision>
  <dcterms:created xsi:type="dcterms:W3CDTF">2019-06-02T12:18:10Z</dcterms:created>
  <dcterms:modified xsi:type="dcterms:W3CDTF">2020-05-05T11:59:05Z</dcterms:modified>
</cp:coreProperties>
</file>